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85" r:id="rId3"/>
    <p:sldId id="277" r:id="rId4"/>
    <p:sldId id="282" r:id="rId5"/>
    <p:sldId id="284" r:id="rId6"/>
    <p:sldId id="287" r:id="rId7"/>
    <p:sldId id="290" r:id="rId8"/>
    <p:sldId id="291" r:id="rId9"/>
    <p:sldId id="292" r:id="rId10"/>
    <p:sldId id="295" r:id="rId11"/>
    <p:sldId id="296" r:id="rId12"/>
    <p:sldId id="310" r:id="rId13"/>
    <p:sldId id="311" r:id="rId14"/>
    <p:sldId id="306" r:id="rId15"/>
    <p:sldId id="309" r:id="rId16"/>
    <p:sldId id="328" r:id="rId17"/>
    <p:sldId id="308" r:id="rId18"/>
    <p:sldId id="312" r:id="rId19"/>
    <p:sldId id="321" r:id="rId20"/>
    <p:sldId id="324" r:id="rId21"/>
    <p:sldId id="325" r:id="rId22"/>
    <p:sldId id="300" r:id="rId23"/>
    <p:sldId id="323" r:id="rId24"/>
    <p:sldId id="314" r:id="rId25"/>
    <p:sldId id="329" r:id="rId26"/>
    <p:sldId id="316" r:id="rId27"/>
    <p:sldId id="318" r:id="rId28"/>
    <p:sldId id="330" r:id="rId29"/>
    <p:sldId id="320" r:id="rId30"/>
    <p:sldId id="326" r:id="rId31"/>
    <p:sldId id="327" r:id="rId32"/>
    <p:sldId id="302" r:id="rId33"/>
  </p:sldIdLst>
  <p:sldSz cx="9906000" cy="6858000" type="A4"/>
  <p:notesSz cx="6761163" cy="9942513"/>
  <p:embeddedFontLst>
    <p:embeddedFont>
      <p:font typeface="HY견고딕" panose="02030600000101010101" pitchFamily="18" charset="-127"/>
      <p:regular r:id="rId36"/>
    </p:embeddedFont>
    <p:embeddedFont>
      <p:font typeface="맑은 고딕" panose="020B0503020000020004" pitchFamily="50" charset="-127"/>
      <p:regular r:id="rId37"/>
      <p:bold r:id="rId38"/>
    </p:embeddedFont>
    <p:embeddedFont>
      <p:font typeface="함초롬바탕" panose="02030604000101010101" pitchFamily="18" charset="-127"/>
      <p:regular r:id="rId39"/>
      <p:bold r:id="rId40"/>
    </p:embeddedFont>
    <p:embeddedFont>
      <p:font typeface="HY헤드라인M" panose="02030600000101010101" pitchFamily="18" charset="-127"/>
      <p:regular r:id="rId41"/>
    </p:embeddedFont>
    <p:embeddedFont>
      <p:font typeface="나눔고딕" panose="020D0604000000000000" pitchFamily="50" charset="-127"/>
      <p:regular r:id="rId42"/>
      <p:bold r:id="rId4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F7903B"/>
    <a:srgbClr val="002060"/>
    <a:srgbClr val="2A8054"/>
    <a:srgbClr val="2A7F54"/>
    <a:srgbClr val="267C5E"/>
    <a:srgbClr val="237965"/>
    <a:srgbClr val="0066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62" autoAdjust="0"/>
    <p:restoredTop sz="96391" autoAdjust="0"/>
  </p:normalViewPr>
  <p:slideViewPr>
    <p:cSldViewPr showGuides="1">
      <p:cViewPr varScale="1">
        <p:scale>
          <a:sx n="111" d="100"/>
          <a:sy n="111" d="100"/>
        </p:scale>
        <p:origin x="450" y="102"/>
      </p:cViewPr>
      <p:guideLst>
        <p:guide orient="horz" pos="2205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0422" cy="499125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29149" y="1"/>
            <a:ext cx="2930421" cy="499125"/>
          </a:xfrm>
          <a:prstGeom prst="rect">
            <a:avLst/>
          </a:prstGeom>
        </p:spPr>
        <p:txBody>
          <a:bodyPr vert="horz" lIns="91998" tIns="45999" rIns="91998" bIns="45999" rtlCol="0"/>
          <a:lstStyle>
            <a:lvl1pPr algn="r">
              <a:defRPr sz="1200"/>
            </a:lvl1pPr>
          </a:lstStyle>
          <a:p>
            <a:fld id="{338DEFE2-C319-4654-ABC4-C04C82D14B8A}" type="datetimeFigureOut">
              <a:rPr lang="ko-KR" altLang="en-US" smtClean="0"/>
              <a:t>2024-11-22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3388"/>
            <a:ext cx="2930422" cy="499125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29149" y="9443388"/>
            <a:ext cx="2930421" cy="499125"/>
          </a:xfrm>
          <a:prstGeom prst="rect">
            <a:avLst/>
          </a:prstGeom>
        </p:spPr>
        <p:txBody>
          <a:bodyPr vert="horz" lIns="91998" tIns="45999" rIns="91998" bIns="45999" rtlCol="0" anchor="b"/>
          <a:lstStyle>
            <a:lvl1pPr algn="r">
              <a:defRPr sz="1200"/>
            </a:lvl1pPr>
          </a:lstStyle>
          <a:p>
            <a:fld id="{71CA3729-1CA2-4DA9-B302-9CEECE5925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4792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DFA6C-A143-41BB-8AD0-9BBFEF413593}" type="datetimeFigureOut">
              <a:rPr lang="ko-KR" altLang="en-US" smtClean="0"/>
              <a:t>2024-11-22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7263" y="1243013"/>
            <a:ext cx="48466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A03F4-EE55-4630-B3CC-83301B3948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8667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BAA8-2CCC-4523-8932-78EAFB0B466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2629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BAA8-2CCC-4523-8932-78EAFB0B466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7617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BAA8-2CCC-4523-8932-78EAFB0B466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5037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1BAA8-2CCC-4523-8932-78EAFB0B4669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9780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3F8D-A6BC-4FDF-B479-35525C7D9433}" type="datetimeFigureOut">
              <a:rPr lang="ko-KR" altLang="en-US" smtClean="0"/>
              <a:t>2024-11-22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7455-C9F6-4A5E-B9C3-F45E821060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2710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3F8D-A6BC-4FDF-B479-35525C7D9433}" type="datetimeFigureOut">
              <a:rPr lang="ko-KR" altLang="en-US" smtClean="0"/>
              <a:t>2024-11-22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7455-C9F6-4A5E-B9C3-F45E821060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3662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3F8D-A6BC-4FDF-B479-35525C7D9433}" type="datetimeFigureOut">
              <a:rPr lang="ko-KR" altLang="en-US" smtClean="0"/>
              <a:t>2024-11-22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7455-C9F6-4A5E-B9C3-F45E821060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5892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3F8D-A6BC-4FDF-B479-35525C7D9433}" type="datetimeFigureOut">
              <a:rPr lang="ko-KR" altLang="en-US" smtClean="0"/>
              <a:t>2024-11-22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7455-C9F6-4A5E-B9C3-F45E8210603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9449143" y="6546830"/>
            <a:ext cx="6848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2CB6213-31D6-4A93-B0E0-C6DF613EB6B1}" type="slidenum">
              <a:rPr lang="ko-KR" altLang="en-US" sz="1600" b="1" smtClean="0">
                <a:latin typeface="나눔고딕" panose="020D0604000000000000" pitchFamily="50" charset="-127"/>
                <a:ea typeface="나눔고딕" panose="020D0604000000000000" pitchFamily="50" charset="-127"/>
              </a:rPr>
              <a:pPr/>
              <a:t>‹#›</a:t>
            </a:fld>
            <a:endParaRPr lang="ko-KR" altLang="en-US" sz="16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8" name="그림 7" descr="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829703" y="9146"/>
            <a:ext cx="2040164" cy="616429"/>
          </a:xfrm>
          <a:prstGeom prst="rect">
            <a:avLst/>
          </a:prstGeom>
        </p:spPr>
      </p:pic>
      <p:cxnSp>
        <p:nvCxnSpPr>
          <p:cNvPr id="9" name="직선 연결선 8"/>
          <p:cNvCxnSpPr/>
          <p:nvPr userDrawn="1"/>
        </p:nvCxnSpPr>
        <p:spPr>
          <a:xfrm flipH="1">
            <a:off x="62146" y="652206"/>
            <a:ext cx="9777536" cy="0"/>
          </a:xfrm>
          <a:prstGeom prst="line">
            <a:avLst/>
          </a:prstGeom>
          <a:ln w="57150">
            <a:gradFill flip="none" rotWithShape="1">
              <a:gsLst>
                <a:gs pos="44000">
                  <a:srgbClr val="002060">
                    <a:lumMod val="100000"/>
                  </a:srgbClr>
                </a:gs>
                <a:gs pos="91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 userDrawn="1"/>
        </p:nvCxnSpPr>
        <p:spPr>
          <a:xfrm rot="2520000" flipV="1">
            <a:off x="9187137" y="587942"/>
            <a:ext cx="0" cy="126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 rot="2520000" flipV="1">
            <a:off x="9322800" y="587941"/>
            <a:ext cx="0" cy="12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 userDrawn="1"/>
        </p:nvCxnSpPr>
        <p:spPr>
          <a:xfrm rot="2520000" flipV="1">
            <a:off x="9458503" y="587942"/>
            <a:ext cx="0" cy="12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 rot="2520000" flipV="1">
            <a:off x="9577620" y="587942"/>
            <a:ext cx="0" cy="12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 userDrawn="1"/>
        </p:nvCxnSpPr>
        <p:spPr>
          <a:xfrm rot="2520000" flipV="1">
            <a:off x="9699426" y="587942"/>
            <a:ext cx="0" cy="12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 userDrawn="1"/>
        </p:nvCxnSpPr>
        <p:spPr>
          <a:xfrm rot="2520000" flipV="1">
            <a:off x="9817034" y="587942"/>
            <a:ext cx="0" cy="12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823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3F8D-A6BC-4FDF-B479-35525C7D9433}" type="datetimeFigureOut">
              <a:rPr lang="ko-KR" altLang="en-US" smtClean="0"/>
              <a:t>2024-11-22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7455-C9F6-4A5E-B9C3-F45E821060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7284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3F8D-A6BC-4FDF-B479-35525C7D9433}" type="datetimeFigureOut">
              <a:rPr lang="ko-KR" altLang="en-US" smtClean="0"/>
              <a:t>2024-11-22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7455-C9F6-4A5E-B9C3-F45E821060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964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3F8D-A6BC-4FDF-B479-35525C7D9433}" type="datetimeFigureOut">
              <a:rPr lang="ko-KR" altLang="en-US" smtClean="0"/>
              <a:t>2024-11-22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7455-C9F6-4A5E-B9C3-F45E821060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6507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3F8D-A6BC-4FDF-B479-35525C7D9433}" type="datetimeFigureOut">
              <a:rPr lang="ko-KR" altLang="en-US" smtClean="0"/>
              <a:t>2024-11-22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7455-C9F6-4A5E-B9C3-F45E821060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0822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3F8D-A6BC-4FDF-B479-35525C7D9433}" type="datetimeFigureOut">
              <a:rPr lang="ko-KR" altLang="en-US" smtClean="0"/>
              <a:t>2024-11-22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7455-C9F6-4A5E-B9C3-F45E821060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4021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3F8D-A6BC-4FDF-B479-35525C7D9433}" type="datetimeFigureOut">
              <a:rPr lang="ko-KR" altLang="en-US" smtClean="0"/>
              <a:t>2024-11-22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7455-C9F6-4A5E-B9C3-F45E821060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557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83F8D-A6BC-4FDF-B479-35525C7D9433}" type="datetimeFigureOut">
              <a:rPr lang="ko-KR" altLang="en-US" smtClean="0"/>
              <a:t>2024-11-22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7455-C9F6-4A5E-B9C3-F45E821060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129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83F8D-A6BC-4FDF-B479-35525C7D9433}" type="datetimeFigureOut">
              <a:rPr lang="ko-KR" altLang="en-US" smtClean="0"/>
              <a:t>2024-11-22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A7455-C9F6-4A5E-B9C3-F45E821060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573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09시 20분 05초 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620688"/>
            <a:ext cx="5601533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>
          <a:xfrm>
            <a:off x="992560" y="1412696"/>
            <a:ext cx="7920000" cy="230433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lIns="0" tIns="0" rIns="0" bIns="0" anchor="ctr"/>
          <a:lstStyle/>
          <a:p>
            <a:pPr algn="ctr" latinLnBrk="0">
              <a:lnSpc>
                <a:spcPts val="7400"/>
              </a:lnSpc>
              <a:spcAft>
                <a:spcPts val="300"/>
              </a:spcAft>
            </a:pPr>
            <a:r>
              <a:rPr lang="ko-KR" altLang="en-US" sz="4800" spc="-2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복수 </a:t>
            </a:r>
            <a:r>
              <a:rPr lang="ko-KR" altLang="en-US" sz="4800" spc="-250" dirty="0">
                <a:latin typeface="HY견고딕" panose="02030600000101010101" pitchFamily="18" charset="-127"/>
                <a:ea typeface="HY견고딕" panose="02030600000101010101" pitchFamily="18" charset="-127"/>
              </a:rPr>
              <a:t>전공 </a:t>
            </a:r>
            <a:r>
              <a:rPr lang="ko-KR" altLang="en-US" sz="4800" spc="-2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및 </a:t>
            </a:r>
            <a:endParaRPr lang="en-US" altLang="ko-KR" sz="4800" spc="-25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latinLnBrk="0">
              <a:lnSpc>
                <a:spcPts val="7400"/>
              </a:lnSpc>
              <a:spcAft>
                <a:spcPts val="300"/>
              </a:spcAft>
            </a:pPr>
            <a:r>
              <a:rPr lang="ko-KR" altLang="en-US" sz="4800" spc="-2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성심교정 기숙사 신청 안내 </a:t>
            </a:r>
            <a:endParaRPr lang="en-US" altLang="ko-KR" sz="4800" spc="-25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40431" y="4041068"/>
            <a:ext cx="7920000" cy="64807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lIns="0" tIns="0" rIns="0" bIns="0" anchor="ctr"/>
          <a:lstStyle/>
          <a:p>
            <a:pPr algn="ctr" latinLnBrk="0">
              <a:lnSpc>
                <a:spcPts val="6300"/>
              </a:lnSpc>
              <a:spcAft>
                <a:spcPts val="300"/>
              </a:spcAft>
            </a:pPr>
            <a:r>
              <a:rPr lang="en-US" altLang="ko-KR" sz="2800" spc="-1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2024. </a:t>
            </a:r>
            <a:r>
              <a:rPr lang="en-US" altLang="ko-KR" sz="2800" spc="-150" dirty="0">
                <a:latin typeface="HY견고딕" panose="02030600000101010101" pitchFamily="18" charset="-127"/>
                <a:ea typeface="HY견고딕" panose="02030600000101010101" pitchFamily="18" charset="-127"/>
              </a:rPr>
              <a:t>11.</a:t>
            </a:r>
          </a:p>
        </p:txBody>
      </p:sp>
      <p:grpSp>
        <p:nvGrpSpPr>
          <p:cNvPr id="7" name="그룹 6"/>
          <p:cNvGrpSpPr/>
          <p:nvPr/>
        </p:nvGrpSpPr>
        <p:grpSpPr>
          <a:xfrm>
            <a:off x="0" y="-2266"/>
            <a:ext cx="9906000" cy="6858000"/>
            <a:chOff x="779075" y="1107504"/>
            <a:chExt cx="9144000" cy="6858000"/>
          </a:xfrm>
        </p:grpSpPr>
        <p:sp>
          <p:nvSpPr>
            <p:cNvPr id="8" name="직사각형 7"/>
            <p:cNvSpPr/>
            <p:nvPr/>
          </p:nvSpPr>
          <p:spPr>
            <a:xfrm>
              <a:off x="779075" y="1107504"/>
              <a:ext cx="6999655" cy="6926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9344694" y="1476697"/>
              <a:ext cx="578381" cy="5436071"/>
            </a:xfrm>
            <a:prstGeom prst="rect">
              <a:avLst/>
            </a:prstGeom>
            <a:solidFill>
              <a:srgbClr val="333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7778731" y="1107504"/>
              <a:ext cx="2144344" cy="692696"/>
            </a:xfrm>
            <a:prstGeom prst="rect">
              <a:avLst/>
            </a:prstGeom>
            <a:solidFill>
              <a:srgbClr val="333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9344694" y="7227956"/>
              <a:ext cx="578381" cy="21602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9344694" y="7749480"/>
              <a:ext cx="578381" cy="21602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992560" y="5085184"/>
            <a:ext cx="7920000" cy="114150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lIns="0" tIns="0" rIns="0" bIns="0" anchor="ctr"/>
          <a:lstStyle/>
          <a:p>
            <a:pPr algn="ctr" latinLnBrk="0">
              <a:spcAft>
                <a:spcPts val="300"/>
              </a:spcAft>
            </a:pPr>
            <a:r>
              <a:rPr lang="ko-KR" altLang="en-US" sz="3200" spc="-1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신학대학 </a:t>
            </a:r>
            <a:r>
              <a:rPr lang="ko-KR" altLang="en-US" sz="3200" spc="-15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교학팀</a:t>
            </a:r>
            <a:endParaRPr lang="en-US" altLang="ko-KR" sz="3200" spc="-15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419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16463" y="62380"/>
            <a:ext cx="514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복수전공 졸업요건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8FCE522-1EA2-47B3-B681-51083770C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893" y="170084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2B4A6F8-0273-4533-B17F-35CCCED1A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8" y="3101975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6B79245-6A06-41BB-B447-D745DFA9E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3297238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85844B7-1D3B-489D-A00C-7195F3F96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3224213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0566B1-93FC-4164-BB98-831049383F37}"/>
              </a:ext>
            </a:extLst>
          </p:cNvPr>
          <p:cNvSpPr txBox="1"/>
          <p:nvPr/>
        </p:nvSpPr>
        <p:spPr>
          <a:xfrm>
            <a:off x="1064568" y="984449"/>
            <a:ext cx="756084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base">
              <a:buFont typeface="Wingdings" panose="05000000000000000000" pitchFamily="2" charset="2"/>
              <a:buChar char="ü"/>
            </a:pPr>
            <a:r>
              <a:rPr lang="ko-KR" altLang="en-US" sz="2400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이수학점 </a:t>
            </a:r>
            <a:r>
              <a:rPr lang="en-US" altLang="ko-KR" sz="2400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전공기초 </a:t>
            </a:r>
            <a:r>
              <a:rPr lang="en-US" altLang="ko-KR" sz="2400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6~18</a:t>
            </a:r>
            <a:r>
              <a:rPr lang="ko-KR" altLang="en-US" sz="2400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학점</a:t>
            </a:r>
            <a:r>
              <a:rPr lang="en-US" altLang="ko-KR" sz="2400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400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학과별 상이</a:t>
            </a:r>
            <a:r>
              <a:rPr lang="en-US" altLang="ko-KR" sz="2400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</a:p>
          <a:p>
            <a:pPr algn="just" fontAlgn="base"/>
            <a:r>
              <a:rPr lang="en-US" altLang="ko-KR" sz="2400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              </a:t>
            </a:r>
            <a:r>
              <a:rPr lang="ko-KR" altLang="en-US" sz="2400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전공과목 </a:t>
            </a:r>
            <a:r>
              <a:rPr lang="en-US" altLang="ko-KR" sz="2400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36</a:t>
            </a:r>
            <a:r>
              <a:rPr lang="ko-KR" altLang="en-US" sz="2400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학점 이상 </a:t>
            </a:r>
            <a:endParaRPr lang="en-US" altLang="ko-KR" sz="2400" kern="0" dirty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2400" kern="0" dirty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342900" marR="0" indent="-3429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ko-KR" sz="2400" kern="0" spc="0" dirty="0" smtClean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개 전공의 졸업 이수학점 및 </a:t>
            </a:r>
            <a:r>
              <a:rPr lang="ko-KR" altLang="en-US" sz="2400" kern="0" spc="0" dirty="0" smtClean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졸업논문 </a:t>
            </a:r>
            <a:r>
              <a:rPr lang="en-US" altLang="ko-KR" sz="2400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kern="0" dirty="0" err="1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미</a:t>
            </a:r>
            <a:r>
              <a:rPr lang="ko-KR" altLang="en-US" sz="2400" kern="0" spc="0" dirty="0" err="1" smtClean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충족시</a:t>
            </a:r>
            <a:r>
              <a:rPr lang="en-US" altLang="ko-KR" sz="2400" kern="0" spc="0" dirty="0" smtClean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졸업 대상에서 </a:t>
            </a:r>
            <a:r>
              <a:rPr lang="ko-KR" altLang="en-US" sz="2400" kern="0" spc="0" dirty="0" smtClean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제외</a:t>
            </a:r>
            <a:endParaRPr lang="en-US" altLang="ko-KR" sz="2400" kern="0" spc="0" dirty="0" smtClean="0">
              <a:solidFill>
                <a:srgbClr val="000000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342900" marR="0" indent="-3429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ko-KR" altLang="en-US" sz="2400" kern="0" spc="0" dirty="0">
              <a:solidFill>
                <a:srgbClr val="000000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342900" marR="0" indent="-3429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졸업논문 </a:t>
            </a:r>
          </a:p>
          <a:p>
            <a:pPr marL="720725"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∙ 제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전공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신학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)  : 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졸업논문</a:t>
            </a:r>
          </a:p>
          <a:p>
            <a:pPr marL="720725"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∙ 제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전공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성심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)  : 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학과에 따라 졸업논문 또는 종합시험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marL="720725"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 			   </a:t>
            </a:r>
            <a:r>
              <a:rPr lang="ko-KR" altLang="en-US" sz="2000" kern="0" spc="0" dirty="0" err="1" smtClean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실기발표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실험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실습보고서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000" kern="0" spc="0" dirty="0" smtClean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등</a:t>
            </a:r>
            <a:endParaRPr lang="ko-KR" altLang="en-US" sz="2000" kern="0" spc="0" dirty="0">
              <a:solidFill>
                <a:srgbClr val="000000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1222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16463" y="62380"/>
            <a:ext cx="514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 smtClean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복수전공 변경 및 포기</a:t>
            </a:r>
            <a:endParaRPr lang="ko-KR" altLang="en-US" sz="2800" spc="-15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8FCE522-1EA2-47B3-B681-51083770C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893" y="170084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2B4A6F8-0273-4533-B17F-35CCCED1A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8" y="3101975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6B79245-6A06-41BB-B447-D745DFA9E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3297238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85844B7-1D3B-489D-A00C-7195F3F96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3224213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0566B1-93FC-4164-BB98-831049383F37}"/>
              </a:ext>
            </a:extLst>
          </p:cNvPr>
          <p:cNvSpPr txBox="1"/>
          <p:nvPr/>
        </p:nvSpPr>
        <p:spPr>
          <a:xfrm>
            <a:off x="703893" y="1124744"/>
            <a:ext cx="8712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 fontAlgn="base" latinLnBrk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변경횟수 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복수전공 변경 횟수는 제한이 없으나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, 			         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이로 인한 졸업 지연은 본인의 책임 </a:t>
            </a:r>
            <a:endParaRPr lang="en-US" altLang="ko-KR" sz="2400" kern="0" spc="0" dirty="0" smtClean="0">
              <a:solidFill>
                <a:srgbClr val="000000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342900" marR="0" indent="-342900" algn="just" fontAlgn="base" latinLnBrk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ko-KR" altLang="en-US" sz="2400" kern="0" spc="0" dirty="0">
              <a:solidFill>
                <a:srgbClr val="000000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342900" marR="0" indent="-342900" algn="just" fontAlgn="base" latinLnBrk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신청가능 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: 4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학년 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학기 종료 </a:t>
            </a:r>
            <a:r>
              <a:rPr lang="ko-KR" altLang="en-US" sz="2400" kern="0" spc="0" dirty="0" smtClean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직전까지</a:t>
            </a:r>
            <a:endParaRPr lang="en-US" altLang="ko-KR" sz="2400" kern="0" spc="0" dirty="0" smtClean="0">
              <a:solidFill>
                <a:srgbClr val="000000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342900" marR="0" indent="-342900" algn="just" fontAlgn="base" latinLnBrk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ko-KR" altLang="en-US" sz="2400" kern="0" spc="0" dirty="0">
              <a:solidFill>
                <a:srgbClr val="000000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342900" marR="0" indent="-342900" algn="just" fontAlgn="base" latinLnBrk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학점인정 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복수전공 </a:t>
            </a:r>
            <a:r>
              <a:rPr lang="ko-KR" altLang="en-US" sz="2400" kern="0" spc="0" dirty="0" err="1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포기시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제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전공에서 취득한 학점은 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	</a:t>
            </a:r>
            <a:r>
              <a:rPr lang="en-US" altLang="ko-KR" sz="2400" kern="0" spc="0" dirty="0" smtClean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	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	BA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전공심화 과정의 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&lt;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자유선택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&gt; 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취득학점으로 </a:t>
            </a:r>
            <a:r>
              <a:rPr lang="en-US" altLang="ko-KR" sz="2400" kern="0" spc="0" dirty="0" smtClean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	</a:t>
            </a:r>
            <a:r>
              <a:rPr lang="en-US" altLang="ko-KR" sz="24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	</a:t>
            </a:r>
            <a:r>
              <a:rPr lang="ko-KR" altLang="en-US" sz="24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인정</a:t>
            </a:r>
            <a:endParaRPr lang="ko-KR" altLang="en-US" dirty="0"/>
          </a:p>
        </p:txBody>
      </p:sp>
      <p:sp>
        <p:nvSpPr>
          <p:cNvPr id="9" name="내용 개체 틀 5">
            <a:extLst>
              <a:ext uri="{FF2B5EF4-FFF2-40B4-BE49-F238E27FC236}">
                <a16:creationId xmlns:a16="http://schemas.microsoft.com/office/drawing/2014/main" id="{988A8C2B-1AF9-4F15-8A3A-30C428434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60" y="4449709"/>
            <a:ext cx="8280920" cy="1870317"/>
          </a:xfrm>
          <a:ln w="28575">
            <a:solidFill>
              <a:srgbClr val="0066FF"/>
            </a:solidFill>
          </a:ln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400" kern="0" spc="-5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2400" kern="0" spc="-5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학년 말에 전공심화 혹은 복수전공을 신청하여 학업을 진행하던 학생이 </a:t>
            </a:r>
            <a:r>
              <a:rPr lang="en-US" altLang="ko-KR" sz="2400" kern="0" spc="-5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STB</a:t>
            </a:r>
            <a:r>
              <a:rPr lang="ko-KR" altLang="en-US" sz="2400" kern="0" spc="-5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과정 이수를 희망할 경우</a:t>
            </a:r>
            <a:r>
              <a:rPr lang="en-US" altLang="ko-KR" sz="2400" kern="0" spc="-5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2400" kern="0" spc="-5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kern="0" spc="-50" dirty="0">
                <a:solidFill>
                  <a:srgbClr val="FF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2400" kern="0" spc="-50" dirty="0">
                <a:solidFill>
                  <a:srgbClr val="FF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학년 </a:t>
            </a:r>
            <a:r>
              <a:rPr lang="en-US" altLang="ko-KR" sz="2400" kern="0" spc="-50" dirty="0">
                <a:solidFill>
                  <a:srgbClr val="FF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2400" kern="0" spc="-50" dirty="0">
                <a:solidFill>
                  <a:srgbClr val="FF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학기 말까지 </a:t>
            </a:r>
            <a:r>
              <a:rPr lang="en-US" altLang="ko-KR" sz="2400" kern="0" spc="-50" dirty="0" smtClean="0">
                <a:solidFill>
                  <a:srgbClr val="FF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&lt;</a:t>
            </a:r>
            <a:r>
              <a:rPr lang="ko-KR" altLang="en-US" sz="2400" kern="0" spc="-50" dirty="0" smtClean="0">
                <a:solidFill>
                  <a:srgbClr val="FF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교육과정 </a:t>
            </a:r>
            <a:r>
              <a:rPr lang="ko-KR" altLang="en-US" sz="2400" kern="0" spc="-50" dirty="0" err="1" smtClean="0">
                <a:solidFill>
                  <a:srgbClr val="FF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변경신청서</a:t>
            </a:r>
            <a:r>
              <a:rPr lang="en-US" altLang="ko-KR" sz="2400" kern="0" spc="-50" dirty="0">
                <a:solidFill>
                  <a:srgbClr val="FF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&gt;</a:t>
            </a:r>
            <a:r>
              <a:rPr lang="ko-KR" altLang="en-US" sz="2400" kern="0" spc="-50" dirty="0">
                <a:solidFill>
                  <a:srgbClr val="FF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를 제출하면 </a:t>
            </a:r>
            <a:r>
              <a:rPr lang="en-US" altLang="ko-KR" sz="2400" kern="0" spc="-50" dirty="0">
                <a:solidFill>
                  <a:srgbClr val="FF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STB </a:t>
            </a:r>
            <a:r>
              <a:rPr lang="ko-KR" altLang="en-US" sz="2400" kern="0" spc="-50" dirty="0">
                <a:solidFill>
                  <a:srgbClr val="FF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과정 이수 가능</a:t>
            </a:r>
            <a:endParaRPr lang="en-US" altLang="ko-KR" sz="2400" kern="0" spc="-50" dirty="0">
              <a:solidFill>
                <a:srgbClr val="FF0000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400" kern="0" spc="-5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STB</a:t>
            </a:r>
            <a:r>
              <a:rPr lang="ko-KR" altLang="en-US" sz="2400" kern="0" spc="-5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kern="0" spc="-5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과정 이수 </a:t>
            </a:r>
            <a:r>
              <a:rPr lang="ko-KR" altLang="en-US" sz="2400" kern="0" spc="-5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중</a:t>
            </a:r>
            <a:r>
              <a:rPr lang="en-US" altLang="ko-KR" sz="2400" kern="0" spc="-5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4</a:t>
            </a:r>
            <a:r>
              <a:rPr lang="ko-KR" altLang="en-US" sz="2400" kern="0" spc="-5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학년 </a:t>
            </a:r>
            <a:r>
              <a:rPr lang="en-US" altLang="ko-KR" sz="2400" kern="0" spc="-5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2400" kern="0" spc="-5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학기 종료 이후</a:t>
            </a:r>
            <a:r>
              <a:rPr lang="en-US" altLang="ko-KR" sz="2400" kern="0" spc="-5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kern="0" spc="-5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STB </a:t>
            </a:r>
            <a:r>
              <a:rPr lang="ko-KR" altLang="en-US" sz="2400" kern="0" spc="-5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과정을 포기하는 경우</a:t>
            </a:r>
            <a:r>
              <a:rPr lang="en-US" altLang="ko-KR" sz="2400" kern="0" spc="-5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kern="0" spc="-5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교학처에 신청서를 제출하고 졸업요건</a:t>
            </a:r>
            <a:r>
              <a:rPr lang="en-US" altLang="ko-KR" sz="2400" kern="0" spc="-5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400" kern="0" spc="-5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학점 및 논문</a:t>
            </a:r>
            <a:r>
              <a:rPr lang="en-US" altLang="ko-KR" sz="2400" kern="0" spc="-5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2400" kern="0" spc="-5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을 갖추면 </a:t>
            </a:r>
            <a:r>
              <a:rPr lang="ko-KR" altLang="en-US" sz="2400" kern="0" spc="-50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신학사</a:t>
            </a:r>
            <a:r>
              <a:rPr lang="ko-KR" altLang="en-US" sz="2400" kern="0" spc="-5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학위</a:t>
            </a:r>
            <a:r>
              <a:rPr lang="en-US" altLang="ko-KR" sz="2400" kern="0" spc="-5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(BA) </a:t>
            </a:r>
            <a:r>
              <a:rPr lang="ko-KR" altLang="en-US" sz="2400" kern="0" spc="-5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취득 가능</a:t>
            </a:r>
            <a:endParaRPr lang="en-US" altLang="ko-KR" sz="2400" kern="0" spc="-50" dirty="0">
              <a:solidFill>
                <a:srgbClr val="000000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241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16463" y="62380"/>
            <a:ext cx="514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유의사항 </a:t>
            </a:r>
            <a:r>
              <a:rPr lang="en-US" altLang="ko-KR" sz="2800" spc="-15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endParaRPr lang="ko-KR" altLang="en-US" sz="2800" spc="-150" dirty="0">
              <a:solidFill>
                <a:srgbClr val="FF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8FCE522-1EA2-47B3-B681-51083770C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893" y="170084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2B4A6F8-0273-4533-B17F-35CCCED1A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8" y="3101975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6B79245-6A06-41BB-B447-D745DFA9E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3297238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85844B7-1D3B-489D-A00C-7195F3F96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3224213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88A8C2B-1AF9-4F15-8A3A-30C428434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248" y="1255862"/>
            <a:ext cx="8994204" cy="499715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2000" kern="0" spc="-5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복수전공 → 전공심화</a:t>
            </a:r>
            <a:r>
              <a:rPr lang="en-US" altLang="ko-KR" sz="2000" kern="0" spc="-5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(BA)</a:t>
            </a:r>
            <a:r>
              <a:rPr lang="ko-KR" altLang="en-US" sz="2000" kern="0" spc="-5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로</a:t>
            </a:r>
            <a:r>
              <a:rPr lang="en-US" altLang="ko-KR" sz="2000" kern="0" spc="-5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000" kern="0" spc="-5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변경하는 경우</a:t>
            </a:r>
            <a:r>
              <a:rPr lang="en-US" altLang="ko-KR" sz="2000" kern="0" spc="-5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:</a:t>
            </a:r>
          </a:p>
          <a:p>
            <a:pPr marL="1074738" indent="-3587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kern="0" spc="-5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전공선택 </a:t>
            </a:r>
            <a:r>
              <a:rPr lang="en-US" altLang="ko-KR" sz="2000" kern="0" spc="-5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45</a:t>
            </a:r>
            <a:r>
              <a:rPr lang="ko-KR" altLang="en-US" sz="2000" kern="0" spc="-5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학점 이상 이수</a:t>
            </a:r>
            <a:r>
              <a:rPr lang="ko-KR" altLang="en-US" sz="2000" kern="0" spc="-5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 → </a:t>
            </a:r>
            <a:r>
              <a:rPr lang="en-US" altLang="ko-KR" sz="2000" kern="0" spc="-5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72</a:t>
            </a:r>
            <a:r>
              <a:rPr lang="ko-KR" altLang="en-US" sz="2000" kern="0" spc="-5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학점 이상 이수해야 함</a:t>
            </a:r>
            <a:endParaRPr lang="en-US" altLang="ko-KR" sz="2000" kern="0" spc="-50" dirty="0">
              <a:solidFill>
                <a:srgbClr val="000000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1074738" indent="-3587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kern="0" spc="-5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학년 구분 없이 교과목 수강하기 때문에 큰 어려움 없음</a:t>
            </a:r>
            <a:endParaRPr lang="en-US" altLang="ko-KR" sz="2000" kern="0" spc="-50" dirty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1074738" indent="-358775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kern="0" spc="-5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복수전공 중 취득한 학점은 자유선택 취득학점으로 인정</a:t>
            </a:r>
            <a:endParaRPr lang="en-US" altLang="ko-KR" sz="2000" kern="0" spc="-50" dirty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en-US" altLang="ko-KR" sz="2000" kern="0" spc="-50" dirty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2000" kern="0" spc="-5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복수전공 또는 전공심화</a:t>
            </a:r>
            <a:r>
              <a:rPr lang="en-US" altLang="ko-KR" sz="2000" kern="0" spc="-5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(BA) </a:t>
            </a:r>
            <a:r>
              <a:rPr lang="ko-KR" altLang="en-US" sz="2000" kern="0" spc="-5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→ </a:t>
            </a:r>
            <a:r>
              <a:rPr lang="en-US" altLang="ko-KR" sz="2000" kern="0" spc="-50" dirty="0">
                <a:solidFill>
                  <a:srgbClr val="FF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STB </a:t>
            </a:r>
            <a:r>
              <a:rPr lang="ko-KR" altLang="en-US" sz="2000" kern="0" spc="-50" dirty="0">
                <a:solidFill>
                  <a:srgbClr val="FF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과정 이수로</a:t>
            </a:r>
            <a:r>
              <a:rPr lang="en-US" altLang="ko-KR" sz="2000" kern="0" spc="-50" dirty="0">
                <a:solidFill>
                  <a:srgbClr val="FF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000" kern="0" spc="-50" dirty="0">
                <a:solidFill>
                  <a:srgbClr val="FF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변경하는 경우</a:t>
            </a:r>
            <a:r>
              <a:rPr lang="en-US" altLang="ko-KR" sz="2000" kern="0" spc="-50" dirty="0">
                <a:solidFill>
                  <a:srgbClr val="FF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:</a:t>
            </a:r>
          </a:p>
          <a:p>
            <a:pPr marL="990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kern="0" spc="-5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교과과정에 따라 </a:t>
            </a:r>
            <a:r>
              <a:rPr lang="en-US" altLang="ko-KR" sz="2000" kern="0" spc="-5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180</a:t>
            </a:r>
            <a:r>
              <a:rPr lang="ko-KR" altLang="en-US" sz="2000" kern="0" spc="-5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학점 이수해야 함</a:t>
            </a:r>
            <a:endParaRPr lang="en-US" altLang="ko-KR" sz="2000" kern="0" spc="-50" dirty="0">
              <a:solidFill>
                <a:srgbClr val="000000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990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kern="0" spc="-5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BA </a:t>
            </a:r>
            <a:r>
              <a:rPr lang="ko-KR" altLang="en-US" sz="2000" kern="0" spc="-5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또는 복수전공을 </a:t>
            </a:r>
            <a:r>
              <a:rPr lang="ko-KR" altLang="en-US" sz="2000" kern="0" spc="-5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</a:t>
            </a:r>
            <a:r>
              <a:rPr lang="ko-KR" altLang="en-US" sz="2000" kern="0" spc="-5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면서 </a:t>
            </a:r>
            <a:r>
              <a:rPr lang="ko-KR" altLang="en-US" sz="2000" kern="0" spc="-50" dirty="0">
                <a:solidFill>
                  <a:srgbClr val="FF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학년 구분 없이 교과목 수강했을 </a:t>
            </a:r>
            <a:r>
              <a:rPr lang="ko-KR" altLang="en-US" sz="2000" kern="0" spc="-5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경우</a:t>
            </a:r>
            <a:r>
              <a:rPr lang="en-US" altLang="ko-KR" sz="2000" kern="0" spc="-5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STB</a:t>
            </a:r>
            <a:r>
              <a:rPr lang="ko-KR" altLang="en-US" sz="2000" kern="0" spc="-5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로 변경 후 모든 교과목 수강이 매우 </a:t>
            </a:r>
            <a:r>
              <a:rPr lang="ko-KR" altLang="en-US" sz="2000" kern="0" spc="-50" dirty="0" err="1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어려워짐</a:t>
            </a:r>
            <a:endParaRPr lang="ko-KR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63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16463" y="62380"/>
            <a:ext cx="514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유의사항 </a:t>
            </a:r>
            <a:r>
              <a:rPr lang="en-US" altLang="ko-KR" sz="2800" spc="-15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endParaRPr lang="ko-KR" altLang="en-US" sz="2800" spc="-150" dirty="0">
              <a:solidFill>
                <a:srgbClr val="FF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8FCE522-1EA2-47B3-B681-51083770C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893" y="170084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2B4A6F8-0273-4533-B17F-35CCCED1A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8" y="3101975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6B79245-6A06-41BB-B447-D745DFA9E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3297238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85844B7-1D3B-489D-A00C-7195F3F96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3224213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" name="내용 개체 틀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0720" y="831850"/>
            <a:ext cx="8632720" cy="555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7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D8FCE522-1EA2-47B3-B681-51083770C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893" y="170084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2B4A6F8-0273-4533-B17F-35CCCED1A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8" y="3101975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6B79245-6A06-41BB-B447-D745DFA9E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3297238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85844B7-1D3B-489D-A00C-7195F3F96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3224213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88A8C2B-1AF9-4F15-8A3A-30C428434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520" y="1003091"/>
            <a:ext cx="8915400" cy="5112167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buFontTx/>
              <a:buChar char="-"/>
            </a:pPr>
            <a:r>
              <a:rPr lang="en-US" altLang="ko-KR" sz="3600" kern="0" spc="-5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STB, BA, </a:t>
            </a:r>
            <a:r>
              <a:rPr lang="ko-KR" altLang="en-US" sz="3600" kern="0" spc="-5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복수전공 선택 시 신중하게 </a:t>
            </a:r>
            <a:r>
              <a:rPr lang="ko-KR" altLang="en-US" sz="3600" kern="0" spc="-50" dirty="0" smtClean="0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고려</a:t>
            </a:r>
            <a:endParaRPr lang="en-US" altLang="ko-KR" sz="3600" kern="0" spc="-50" dirty="0" smtClean="0"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3600" kern="0" spc="-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 </a:t>
            </a:r>
            <a:r>
              <a:rPr lang="en-US" altLang="ko-KR" sz="3600" kern="0" spc="-50" dirty="0" smtClean="0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3600" kern="0" spc="-5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단</a:t>
            </a:r>
            <a:r>
              <a:rPr lang="en-US" altLang="ko-KR" sz="3600" kern="0" spc="-5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, 4</a:t>
            </a:r>
            <a:r>
              <a:rPr lang="ko-KR" altLang="en-US" sz="3600" kern="0" spc="-5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학년 </a:t>
            </a:r>
            <a:r>
              <a:rPr lang="en-US" altLang="ko-KR" sz="3600" kern="0" spc="-5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3600" kern="0" spc="-5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학기 종료 전까지 변경 가능</a:t>
            </a:r>
            <a:r>
              <a:rPr lang="en-US" altLang="ko-KR" sz="3600" kern="0" spc="-50" dirty="0" smtClean="0"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pPr>
              <a:lnSpc>
                <a:spcPct val="120000"/>
              </a:lnSpc>
              <a:buFontTx/>
              <a:buChar char="-"/>
            </a:pPr>
            <a:endParaRPr lang="en-US" altLang="ko-KR" sz="3600" kern="0" spc="-50" dirty="0"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sz="3600" kern="0" spc="-50" dirty="0">
                <a:latin typeface="HY견고딕" panose="02030600000101010101" pitchFamily="18" charset="-127"/>
                <a:ea typeface="HY견고딕" panose="02030600000101010101" pitchFamily="18" charset="-127"/>
              </a:rPr>
              <a:t>추후 변경 가능성을 고려하여</a:t>
            </a:r>
            <a:r>
              <a:rPr lang="en-US" altLang="ko-KR" sz="3600" kern="0" spc="-5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endParaRPr lang="en-US" altLang="ko-KR" sz="3600" kern="0" spc="-5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3600" kern="0" spc="-5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600" kern="0" spc="-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lang="ko-KR" altLang="en-US" sz="3600" kern="0" spc="-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가급적 </a:t>
            </a:r>
            <a:r>
              <a:rPr lang="ko-KR" altLang="en-US" sz="3600" kern="0" spc="-50" dirty="0">
                <a:latin typeface="HY견고딕" panose="02030600000101010101" pitchFamily="18" charset="-127"/>
                <a:ea typeface="HY견고딕" panose="02030600000101010101" pitchFamily="18" charset="-127"/>
              </a:rPr>
              <a:t>교과과정에 따라 교과목 이수하는 것이 </a:t>
            </a:r>
            <a:r>
              <a:rPr lang="ko-KR" altLang="en-US" sz="3600" kern="0" spc="-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유리</a:t>
            </a:r>
            <a:endParaRPr lang="en-US" altLang="ko-KR" sz="3600" kern="0" spc="-5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20000"/>
              </a:lnSpc>
              <a:buFontTx/>
              <a:buChar char="-"/>
            </a:pPr>
            <a:endParaRPr lang="en-US" altLang="ko-KR" sz="3600" kern="0" spc="-5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sz="3600" kern="0" spc="-5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복수전공 시</a:t>
            </a:r>
            <a:r>
              <a:rPr lang="en-US" altLang="ko-KR" sz="3600" kern="0" spc="-5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kern="0" spc="-5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요일별로 복수전공과목 수강하기 보다 </a:t>
            </a:r>
            <a:endParaRPr lang="en-US" altLang="ko-KR" sz="3600" kern="0" spc="-50" dirty="0" smtClean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3600" kern="0" spc="-5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</a:t>
            </a:r>
            <a:r>
              <a:rPr lang="ko-KR" altLang="en-US" sz="3600" kern="0" spc="-50" dirty="0" err="1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학기별</a:t>
            </a:r>
            <a:r>
              <a:rPr lang="ko-KR" altLang="en-US" sz="3600" kern="0" spc="-5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kern="0" spc="-5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혹은 연도별로 복수전공과목을 수강하는 것이 </a:t>
            </a:r>
            <a:r>
              <a:rPr lang="ko-KR" altLang="en-US" sz="3600" kern="0" spc="-5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실용적</a:t>
            </a:r>
            <a:endParaRPr lang="en-US" altLang="ko-KR" sz="3600" kern="0" spc="-50" dirty="0" smtClean="0">
              <a:solidFill>
                <a:srgbClr val="FF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ko-KR" sz="3600" kern="0" spc="-50" dirty="0" smtClean="0">
              <a:solidFill>
                <a:srgbClr val="FF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sz="3600" kern="0" spc="-5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학기별</a:t>
            </a:r>
            <a:r>
              <a:rPr lang="ko-KR" altLang="en-US" sz="3600" kern="0" spc="-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이수학점 </a:t>
            </a:r>
            <a:r>
              <a:rPr lang="en-US" altLang="ko-KR" sz="3600" kern="0" spc="-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3600" kern="0" spc="-50" dirty="0">
                <a:latin typeface="HY견고딕" panose="02030600000101010101" pitchFamily="18" charset="-127"/>
                <a:ea typeface="HY견고딕" panose="02030600000101010101" pitchFamily="18" charset="-127"/>
              </a:rPr>
              <a:t>성심 </a:t>
            </a:r>
            <a:r>
              <a:rPr lang="ko-KR" altLang="en-US" sz="3600" kern="0" spc="-5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수강내역</a:t>
            </a:r>
            <a:r>
              <a:rPr lang="ko-KR" altLang="en-US" sz="3600" kern="0" spc="-50" dirty="0">
                <a:latin typeface="HY견고딕" panose="02030600000101010101" pitchFamily="18" charset="-127"/>
                <a:ea typeface="HY견고딕" panose="02030600000101010101" pitchFamily="18" charset="-127"/>
              </a:rPr>
              <a:t> 포함하여 </a:t>
            </a:r>
            <a:r>
              <a:rPr lang="en-US" altLang="ko-KR" sz="3600" kern="0" spc="-50" dirty="0">
                <a:latin typeface="HY견고딕" panose="02030600000101010101" pitchFamily="18" charset="-127"/>
                <a:ea typeface="HY견고딕" panose="02030600000101010101" pitchFamily="18" charset="-127"/>
              </a:rPr>
              <a:t>22</a:t>
            </a:r>
            <a:r>
              <a:rPr lang="ko-KR" altLang="en-US" sz="3600" kern="0" spc="-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학점까지</a:t>
            </a:r>
            <a:r>
              <a:rPr lang="en-US" altLang="ko-KR" sz="3600" kern="0" spc="-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(</a:t>
            </a:r>
            <a:r>
              <a:rPr lang="ko-KR" altLang="en-US" sz="3600" kern="0" spc="-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재수강</a:t>
            </a:r>
            <a:r>
              <a:rPr lang="en-US" altLang="ko-KR" sz="3600" kern="0" spc="-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kern="0" spc="-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교직 제외</a:t>
            </a:r>
            <a:r>
              <a:rPr lang="en-US" altLang="ko-KR" sz="3600" kern="0" spc="-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3600" kern="0" spc="-5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600" kern="0" spc="-5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</a:t>
            </a:r>
            <a:r>
              <a:rPr lang="en-US" altLang="ko-KR" sz="3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※ </a:t>
            </a:r>
            <a:r>
              <a:rPr lang="ko-KR" altLang="en-US" sz="3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단</a:t>
            </a:r>
            <a:r>
              <a:rPr lang="en-US" altLang="ko-KR" sz="3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kern="0" spc="-50" dirty="0" err="1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성심교정은</a:t>
            </a:r>
            <a:r>
              <a:rPr lang="ko-KR" altLang="en-US" sz="3600" kern="0" spc="-5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최대 </a:t>
            </a:r>
            <a:r>
              <a:rPr lang="en-US" altLang="ko-KR" sz="3600" kern="0" spc="-5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19</a:t>
            </a:r>
            <a:r>
              <a:rPr lang="ko-KR" altLang="en-US" sz="3600" kern="0" spc="-5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학점까지</a:t>
            </a:r>
            <a:endParaRPr lang="en-US" altLang="ko-KR" sz="3600" kern="0" spc="-50" dirty="0" smtClean="0">
              <a:solidFill>
                <a:srgbClr val="FF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20000"/>
              </a:lnSpc>
              <a:buFontTx/>
              <a:buChar char="-"/>
            </a:pPr>
            <a:endParaRPr lang="en-US" altLang="ko-KR" sz="3600" kern="0" spc="-50" dirty="0">
              <a:solidFill>
                <a:srgbClr val="FF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3600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3600" kern="0" dirty="0" err="1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재수강과목</a:t>
            </a:r>
            <a:r>
              <a:rPr lang="ko-KR" altLang="en-US" sz="3600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및 </a:t>
            </a:r>
            <a:r>
              <a:rPr lang="ko-KR" altLang="en-US" sz="3600" kern="0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동일과목</a:t>
            </a:r>
            <a:r>
              <a:rPr lang="ko-KR" altLang="en-US" sz="3600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수강신청 </a:t>
            </a:r>
            <a:r>
              <a:rPr lang="ko-KR" altLang="en-US" sz="3600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불가</a:t>
            </a:r>
            <a:endParaRPr lang="ko-KR" alt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C0259C-AF69-4D39-BE83-ABD91FB674E6}"/>
              </a:ext>
            </a:extLst>
          </p:cNvPr>
          <p:cNvSpPr txBox="1"/>
          <p:nvPr/>
        </p:nvSpPr>
        <p:spPr>
          <a:xfrm>
            <a:off x="116463" y="62380"/>
            <a:ext cx="514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▶ 유의사항 </a:t>
            </a:r>
            <a:r>
              <a:rPr lang="en-US" altLang="ko-KR" sz="2800" spc="-15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endParaRPr lang="ko-KR" altLang="en-US" sz="2800" spc="-150" dirty="0">
              <a:solidFill>
                <a:srgbClr val="FF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8838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16463" y="62380"/>
            <a:ext cx="514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▣ 대표권한 변경 방법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8FCE522-1EA2-47B3-B681-51083770C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893" y="170084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2B4A6F8-0273-4533-B17F-35CCCED1A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8" y="3101975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6B79245-6A06-41BB-B447-D745DFA9E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3297238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85844B7-1D3B-489D-A00C-7195F3F96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3224213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96" y="1031722"/>
            <a:ext cx="9412208" cy="43849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ADC8A2-09F3-4054-9856-6EE920A539A8}"/>
              </a:ext>
            </a:extLst>
          </p:cNvPr>
          <p:cNvSpPr txBox="1"/>
          <p:nvPr/>
        </p:nvSpPr>
        <p:spPr>
          <a:xfrm>
            <a:off x="416496" y="5732109"/>
            <a:ext cx="9073008" cy="85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성신교정 소속으로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종합포털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로그인 후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MY SECRET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메뉴에서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대표신분을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en-US" altLang="ko-KR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R="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성심교정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학생으로 변경 후 저장</a:t>
            </a:r>
          </a:p>
        </p:txBody>
      </p:sp>
      <p:sp>
        <p:nvSpPr>
          <p:cNvPr id="2" name="모서리가 둥근 직사각형 1"/>
          <p:cNvSpPr/>
          <p:nvPr/>
        </p:nvSpPr>
        <p:spPr>
          <a:xfrm>
            <a:off x="5427946" y="1120861"/>
            <a:ext cx="432048" cy="216024"/>
          </a:xfrm>
          <a:prstGeom prst="roundRect">
            <a:avLst/>
          </a:prstGeom>
          <a:solidFill>
            <a:srgbClr val="2379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560512" y="2996952"/>
            <a:ext cx="3960440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426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16463" y="62380"/>
            <a:ext cx="514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▣ </a:t>
            </a:r>
            <a:r>
              <a:rPr lang="ko-KR" altLang="en-US" sz="2800" spc="-150" dirty="0" smtClean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교육과정 이수 신청서 제출</a:t>
            </a:r>
            <a:endParaRPr lang="ko-KR" altLang="en-US" sz="2800" spc="-150" dirty="0">
              <a:solidFill>
                <a:srgbClr val="0070C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8FCE522-1EA2-47B3-B681-51083770C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893" y="170084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2B4A6F8-0273-4533-B17F-35CCCED1A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8" y="3101975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6B79245-6A06-41BB-B447-D745DFA9E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3297238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85844B7-1D3B-489D-A00C-7195F3F96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40" y="1896102"/>
            <a:ext cx="8797240" cy="51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ADC8A2-09F3-4054-9856-6EE920A539A8}"/>
              </a:ext>
            </a:extLst>
          </p:cNvPr>
          <p:cNvSpPr txBox="1"/>
          <p:nvPr/>
        </p:nvSpPr>
        <p:spPr>
          <a:xfrm>
            <a:off x="476240" y="1001506"/>
            <a:ext cx="908527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2024. 11. 29(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금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까지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교학팀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제출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285750" marR="0" indent="-285750" algn="just" fontAlgn="base" latinLnBrk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285750" marR="0" indent="-28575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복수전공 지망 학과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: 3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순위까지 지원 가능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285750" marR="0" indent="-285750" algn="just" fontAlgn="base" latinLnBrk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285750" marR="0" indent="-285750" algn="just" fontAlgn="base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복수전공 가능 학과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fontAlgn="base"/>
            <a:endParaRPr lang="en-US" altLang="ko-KR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fontAlgn="base"/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국어국문학과</a:t>
            </a:r>
            <a:r>
              <a:rPr lang="en-US" altLang="ko-KR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국사학과</a:t>
            </a:r>
            <a:r>
              <a:rPr lang="en-US" altLang="ko-KR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영어영문학</a:t>
            </a:r>
            <a:r>
              <a:rPr lang="en-US" altLang="ko-KR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중국언어문화학</a:t>
            </a:r>
            <a:r>
              <a:rPr lang="en-US" altLang="ko-KR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일어일본문화학</a:t>
            </a:r>
            <a:r>
              <a:rPr lang="en-US" altLang="ko-KR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프랑스어문화학</a:t>
            </a:r>
          </a:p>
          <a:p>
            <a:pPr algn="just" fontAlgn="base"/>
            <a:endParaRPr lang="ko-KR" altLang="en-US" spc="-3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fontAlgn="base"/>
            <a:r>
              <a:rPr lang="en-US" altLang="ko-KR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en-US" altLang="ko-KR" spc="-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pc="-3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사회복지학</a:t>
            </a:r>
            <a:r>
              <a:rPr lang="en-US" altLang="ko-KR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심리학</a:t>
            </a:r>
            <a:r>
              <a:rPr lang="en-US" altLang="ko-KR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사회학</a:t>
            </a:r>
            <a:r>
              <a:rPr lang="en-US" altLang="ko-KR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경영학</a:t>
            </a:r>
            <a:r>
              <a:rPr lang="en-US" altLang="ko-KR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회계학</a:t>
            </a:r>
            <a:r>
              <a:rPr lang="en-US" altLang="ko-KR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pc="-3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국제학</a:t>
            </a:r>
            <a:r>
              <a:rPr lang="en-US" altLang="ko-KR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법학</a:t>
            </a:r>
            <a:r>
              <a:rPr lang="en-US" altLang="ko-KR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경제학</a:t>
            </a:r>
            <a:r>
              <a:rPr lang="en-US" altLang="ko-KR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행정학</a:t>
            </a:r>
          </a:p>
          <a:p>
            <a:pPr algn="just" fontAlgn="base"/>
            <a:endParaRPr lang="ko-KR" altLang="en-US" spc="-3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fontAlgn="base"/>
            <a:r>
              <a:rPr lang="en-US" altLang="ko-KR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en-US" altLang="ko-KR" spc="-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pc="-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화학</a:t>
            </a:r>
            <a:r>
              <a:rPr lang="en-US" altLang="ko-KR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수학</a:t>
            </a:r>
            <a:r>
              <a:rPr lang="en-US" altLang="ko-KR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물리학</a:t>
            </a:r>
            <a:r>
              <a:rPr lang="en-US" altLang="ko-KR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공간디자인소비자학</a:t>
            </a:r>
            <a:r>
              <a:rPr lang="en-US" altLang="ko-KR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pc="-3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의류학</a:t>
            </a:r>
            <a:r>
              <a:rPr lang="en-US" altLang="ko-KR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pc="-3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아동학</a:t>
            </a:r>
            <a:r>
              <a:rPr lang="en-US" altLang="ko-KR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식품영양학</a:t>
            </a:r>
            <a:r>
              <a:rPr lang="en-US" altLang="ko-KR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pc="-3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의생명과학</a:t>
            </a:r>
            <a:endParaRPr lang="ko-KR" altLang="en-US" spc="-3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fontAlgn="base"/>
            <a:endParaRPr lang="en-US" altLang="ko-KR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fontAlgn="base"/>
            <a:r>
              <a:rPr lang="en-US" altLang="ko-KR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pc="-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컴퓨터정보공학</a:t>
            </a:r>
            <a:r>
              <a:rPr lang="en-US" altLang="ko-KR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미디어기술콘텐츠학</a:t>
            </a:r>
            <a:r>
              <a:rPr lang="en-US" altLang="ko-KR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정보통신전자공학</a:t>
            </a:r>
            <a:r>
              <a:rPr lang="en-US" altLang="ko-KR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생명공학</a:t>
            </a:r>
            <a:r>
              <a:rPr lang="en-US" altLang="ko-KR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에너지환경공학</a:t>
            </a:r>
            <a:r>
              <a:rPr lang="en-US" altLang="ko-KR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endParaRPr lang="en-US" altLang="ko-KR" spc="-3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fontAlgn="base"/>
            <a:r>
              <a:rPr lang="en-US" altLang="ko-KR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pc="-3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 </a:t>
            </a:r>
            <a:r>
              <a:rPr lang="ko-KR" altLang="en-US" spc="-3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바이오메디컬화학공학</a:t>
            </a:r>
            <a:r>
              <a:rPr lang="en-US" altLang="ko-KR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pc="-3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인공지능학</a:t>
            </a:r>
            <a:r>
              <a:rPr lang="en-US" altLang="ko-KR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데이터사이언스학</a:t>
            </a:r>
            <a:r>
              <a:rPr lang="en-US" altLang="ko-KR" spc="-3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pc="-3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바이오메디컬소프트웨어학</a:t>
            </a:r>
            <a:endParaRPr lang="ko-KR" altLang="en-US" spc="-3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5398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16463" y="62380"/>
            <a:ext cx="514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▣ 복수전공 신청 일정</a:t>
            </a: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123341"/>
              </p:ext>
            </p:extLst>
          </p:nvPr>
        </p:nvGraphicFramePr>
        <p:xfrm>
          <a:off x="584114" y="1135393"/>
          <a:ext cx="8737772" cy="5241767"/>
        </p:xfrm>
        <a:graphic>
          <a:graphicData uri="http://schemas.openxmlformats.org/drawingml/2006/table">
            <a:tbl>
              <a:tblPr/>
              <a:tblGrid>
                <a:gridCol w="2504374">
                  <a:extLst>
                    <a:ext uri="{9D8B030D-6E8A-4147-A177-3AD203B41FA5}">
                      <a16:colId xmlns:a16="http://schemas.microsoft.com/office/drawing/2014/main" val="3771602874"/>
                    </a:ext>
                  </a:extLst>
                </a:gridCol>
                <a:gridCol w="2059047">
                  <a:extLst>
                    <a:ext uri="{9D8B030D-6E8A-4147-A177-3AD203B41FA5}">
                      <a16:colId xmlns:a16="http://schemas.microsoft.com/office/drawing/2014/main" val="3510176796"/>
                    </a:ext>
                  </a:extLst>
                </a:gridCol>
                <a:gridCol w="4174351">
                  <a:extLst>
                    <a:ext uri="{9D8B030D-6E8A-4147-A177-3AD203B41FA5}">
                      <a16:colId xmlns:a16="http://schemas.microsoft.com/office/drawing/2014/main" val="3020556195"/>
                    </a:ext>
                  </a:extLst>
                </a:gridCol>
              </a:tblGrid>
              <a:tr h="421399">
                <a:tc gridSpan="2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헤드라인M" panose="02030600000101010101" pitchFamily="18" charset="-127"/>
                          <a:cs typeface="+mn-cs"/>
                        </a:rPr>
                        <a:t>학사일정</a:t>
                      </a:r>
                    </a:p>
                  </a:txBody>
                  <a:tcPr marL="17907" marR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ea typeface="HY헤드라인M" panose="02030600000101010101" pitchFamily="18" charset="-127"/>
                        </a:rPr>
                        <a:t>비고</a:t>
                      </a:r>
                      <a:endParaRPr lang="ko-KR" altLang="en-US" sz="2000" kern="0" spc="-5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817354"/>
                  </a:ext>
                </a:extLst>
              </a:tr>
              <a:tr h="7553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</a:rPr>
                        <a:t>&lt;1,2,3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ea typeface="HY헤드라인M" panose="02030600000101010101" pitchFamily="18" charset="-127"/>
                        </a:rPr>
                        <a:t>학년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</a:rPr>
                        <a:t>&gt;</a:t>
                      </a:r>
                      <a:endParaRPr lang="en-US" altLang="ko-KR" sz="2000" kern="0" spc="-100" dirty="0">
                        <a:solidFill>
                          <a:srgbClr val="000000"/>
                        </a:solidFill>
                        <a:effectLst/>
                        <a:ea typeface="HY헤드라인M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100" dirty="0">
                          <a:solidFill>
                            <a:srgbClr val="000000"/>
                          </a:solidFill>
                          <a:effectLst/>
                          <a:ea typeface="HY헤드라인M" panose="02030600000101010101" pitchFamily="18" charset="-127"/>
                        </a:rPr>
                        <a:t>복수전공 신청</a:t>
                      </a:r>
                      <a:endParaRPr lang="ko-KR" altLang="en-US" sz="16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11. </a:t>
                      </a: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29(</a:t>
                      </a:r>
                      <a:r>
                        <a:rPr lang="ko-KR" altLang="en-US" sz="1600" kern="0" spc="-5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금</a:t>
                      </a: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 </a:t>
                      </a:r>
                      <a:r>
                        <a:rPr lang="ko-KR" altLang="en-US" sz="1600" kern="0" spc="-5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마감</a:t>
                      </a:r>
                      <a:r>
                        <a:rPr lang="en-US" altLang="ko-KR" sz="1600" kern="0" spc="-50" baseline="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 </a:t>
                      </a:r>
                      <a:endParaRPr lang="ko-KR" altLang="en-US" sz="1600" kern="0" spc="-5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17907" marR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76438" marR="0" indent="-1912938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ea typeface="HY헤드라인M" panose="02030600000101010101" pitchFamily="18" charset="-127"/>
                        </a:rPr>
                        <a:t>·  </a:t>
                      </a: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ea typeface="HY헤드라인M" panose="02030600000101010101" pitchFamily="18" charset="-127"/>
                        </a:rPr>
                        <a:t>전체 </a:t>
                      </a:r>
                      <a:r>
                        <a:rPr lang="ko-KR" altLang="en-US" sz="1600" kern="0" spc="-50" dirty="0" err="1" smtClean="0">
                          <a:solidFill>
                            <a:srgbClr val="000000"/>
                          </a:solidFill>
                          <a:effectLst/>
                          <a:ea typeface="HY헤드라인M" panose="02030600000101010101" pitchFamily="18" charset="-127"/>
                        </a:rPr>
                        <a:t>신청자명단</a:t>
                      </a:r>
                      <a:endParaRPr lang="en-US" altLang="ko-KR" sz="1600" kern="0" spc="-50" dirty="0" smtClean="0">
                        <a:solidFill>
                          <a:srgbClr val="000000"/>
                        </a:solidFill>
                        <a:effectLst/>
                        <a:ea typeface="HY헤드라인M" panose="02030600000101010101" pitchFamily="18" charset="-127"/>
                      </a:endParaRPr>
                    </a:p>
                    <a:p>
                      <a:pPr marL="1976438" marR="0" indent="-1912938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ea typeface="HY헤드라인M" panose="02030600000101010101" pitchFamily="18" charset="-127"/>
                        </a:rPr>
                        <a:t>   </a:t>
                      </a:r>
                      <a:r>
                        <a:rPr lang="ko-KR" altLang="en-US" sz="1600" kern="0" spc="-50" dirty="0" smtClean="0">
                          <a:solidFill>
                            <a:srgbClr val="000000"/>
                          </a:solidFill>
                          <a:effectLst/>
                          <a:ea typeface="HY헤드라인M" panose="02030600000101010101" pitchFamily="18" charset="-127"/>
                        </a:rPr>
                        <a:t> </a:t>
                      </a: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ea typeface="HY헤드라인M" panose="02030600000101010101" pitchFamily="18" charset="-127"/>
                        </a:rPr>
                        <a:t>→ </a:t>
                      </a:r>
                      <a:r>
                        <a:rPr lang="ko-KR" altLang="en-US" sz="1600" kern="0" spc="-50" dirty="0" err="1">
                          <a:solidFill>
                            <a:srgbClr val="000000"/>
                          </a:solidFill>
                          <a:effectLst/>
                          <a:ea typeface="HY헤드라인M" panose="02030600000101010101" pitchFamily="18" charset="-127"/>
                        </a:rPr>
                        <a:t>성심교정에</a:t>
                      </a: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ea typeface="HY헤드라인M" panose="02030600000101010101" pitchFamily="18" charset="-127"/>
                        </a:rPr>
                        <a:t> </a:t>
                      </a: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</a:rPr>
                        <a:t>12.2(</a:t>
                      </a:r>
                      <a:r>
                        <a:rPr lang="ko-KR" altLang="en-US" sz="1600" kern="0" spc="-5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</a:t>
                      </a: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)</a:t>
                      </a:r>
                      <a:r>
                        <a:rPr lang="ko-KR" altLang="en-US" sz="1600" kern="0" spc="-50" dirty="0" smtClean="0">
                          <a:solidFill>
                            <a:srgbClr val="000000"/>
                          </a:solidFill>
                          <a:effectLst/>
                          <a:ea typeface="HY헤드라인M" panose="02030600000101010101" pitchFamily="18" charset="-127"/>
                        </a:rPr>
                        <a:t>까지 </a:t>
                      </a: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ea typeface="HY헤드라인M" panose="02030600000101010101" pitchFamily="18" charset="-127"/>
                        </a:rPr>
                        <a:t>전달</a:t>
                      </a:r>
                      <a:endParaRPr lang="ko-KR" altLang="en-US" sz="1600" kern="0" spc="-5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648769"/>
                  </a:ext>
                </a:extLst>
              </a:tr>
              <a:tr h="172819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</a:rPr>
                        <a:t>&lt;2,3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ea typeface="HY헤드라인M" panose="02030600000101010101" pitchFamily="18" charset="-127"/>
                        </a:rPr>
                        <a:t>학년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</a:rPr>
                        <a:t>&gt;</a:t>
                      </a:r>
                      <a:endParaRPr lang="ko-KR" altLang="en-US" sz="2000" kern="0" spc="-5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ea typeface="HY헤드라인M" panose="02030600000101010101" pitchFamily="18" charset="-127"/>
                        </a:rPr>
                        <a:t>선착순 복수전공 배정</a:t>
                      </a:r>
                      <a:endParaRPr lang="ko-KR" altLang="en-US" sz="1600" kern="0" spc="-5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</a:rPr>
                        <a:t>12. </a:t>
                      </a: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</a:rPr>
                        <a:t>2(</a:t>
                      </a: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ea typeface="HY헤드라인M" panose="02030600000101010101" pitchFamily="18" charset="-127"/>
                        </a:rPr>
                        <a:t>월</a:t>
                      </a: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</a:rPr>
                        <a:t>)~8(</a:t>
                      </a:r>
                      <a:r>
                        <a:rPr lang="ko-KR" altLang="en-US" sz="1600" kern="0" spc="-5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일</a:t>
                      </a: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</a:rPr>
                        <a:t>) </a:t>
                      </a:r>
                      <a:r>
                        <a:rPr lang="ko-KR" altLang="en-US" sz="1600" kern="0" spc="-5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예정</a:t>
                      </a:r>
                      <a:endParaRPr lang="ko-KR" altLang="en-US" sz="1600" kern="0" spc="-5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17907" marR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ea typeface="HY헤드라인M" panose="02030600000101010101" pitchFamily="18" charset="-127"/>
                        </a:rPr>
                        <a:t>·  </a:t>
                      </a:r>
                      <a:r>
                        <a:rPr lang="ko-KR" altLang="en-US" sz="1600" kern="0" spc="-50" dirty="0">
                          <a:solidFill>
                            <a:srgbClr val="FF0000"/>
                          </a:solidFill>
                          <a:effectLst/>
                          <a:ea typeface="HY헤드라인M" panose="02030600000101010101" pitchFamily="18" charset="-127"/>
                        </a:rPr>
                        <a:t>성심교정에서 학번부여 </a:t>
                      </a:r>
                      <a:r>
                        <a:rPr lang="en-US" altLang="ko-KR" sz="1600" kern="0" spc="-50" dirty="0"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</a:rPr>
                        <a:t>: </a:t>
                      </a:r>
                      <a:r>
                        <a:rPr lang="en-US" altLang="ko-KR" sz="1600" kern="0" spc="-50" dirty="0" smtClean="0"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</a:rPr>
                        <a:t>12.2(</a:t>
                      </a:r>
                      <a:r>
                        <a:rPr lang="ko-KR" altLang="en-US" sz="1600" kern="0" spc="-50" dirty="0" smtClean="0"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월</a:t>
                      </a:r>
                      <a:r>
                        <a:rPr lang="en-US" altLang="ko-KR" sz="1600" kern="0" spc="-50" dirty="0" smtClean="0">
                          <a:solidFill>
                            <a:srgbClr val="FF0000"/>
                          </a:solidFill>
                          <a:effectLst/>
                          <a:latin typeface="HY헤드라인M" panose="02030600000101010101" pitchFamily="18" charset="-127"/>
                        </a:rPr>
                        <a:t>)</a:t>
                      </a:r>
                      <a:endParaRPr lang="en-US" altLang="ko-KR" sz="1600" kern="0" spc="-50" dirty="0">
                        <a:solidFill>
                          <a:srgbClr val="FF0000"/>
                        </a:solidFill>
                        <a:effectLst/>
                        <a:latin typeface="HY헤드라인M" panose="02030600000101010101" pitchFamily="18" charset="-127"/>
                      </a:endParaRPr>
                    </a:p>
                    <a:p>
                      <a:pPr marL="263525" marR="0" lvl="0" indent="-200025" algn="l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ea typeface="HY헤드라인M" panose="02030600000101010101" pitchFamily="18" charset="-127"/>
                        </a:rPr>
                        <a:t>·  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</a:rPr>
                        <a:t>Trinity </a:t>
                      </a: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ea typeface="HY헤드라인M" panose="02030600000101010101" pitchFamily="18" charset="-127"/>
                        </a:rPr>
                        <a:t>대표권한 변경 후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</a:rPr>
                        <a:t> </a:t>
                      </a: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ea typeface="HY헤드라인M" panose="02030600000101010101" pitchFamily="18" charset="-127"/>
                        </a:rPr>
                        <a:t>성심교정 학번으로  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</a:rPr>
                        <a:t>Trinity</a:t>
                      </a: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헤드라인M" panose="02030600000101010101" pitchFamily="18" charset="-127"/>
                          <a:cs typeface="+mn-cs"/>
                        </a:rPr>
                        <a:t>에서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</a:rPr>
                        <a:t> </a:t>
                      </a: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ea typeface="HY헤드라인M" panose="02030600000101010101" pitchFamily="18" charset="-127"/>
                        </a:rPr>
                        <a:t>직접 복수전공 신청 </a:t>
                      </a:r>
                      <a:endParaRPr lang="ko-KR" altLang="en-US" sz="1600" kern="0" spc="-5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63500" marR="0" lvl="0" indent="0" algn="l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ea typeface="HY헤드라인M" panose="02030600000101010101" pitchFamily="18" charset="-127"/>
                        </a:rPr>
                        <a:t>· </a:t>
                      </a: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ea typeface="HY헤드라인M" panose="02030600000101010101" pitchFamily="18" charset="-127"/>
                        </a:rPr>
                        <a:t> 신청완료와 동시에 선착순으로 전공 확정</a:t>
                      </a:r>
                      <a:endParaRPr lang="ko-KR" altLang="en-US" sz="1600" kern="0" spc="-5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936215"/>
                  </a:ext>
                </a:extLst>
              </a:tr>
              <a:tr h="53263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ea typeface="HY헤드라인M" panose="02030600000101010101" pitchFamily="18" charset="-127"/>
                        </a:rPr>
                        <a:t>기말시험</a:t>
                      </a:r>
                      <a:endParaRPr lang="ko-KR" altLang="en-US" sz="1600" kern="0" spc="-5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</a:rPr>
                        <a:t>12. </a:t>
                      </a: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</a:rPr>
                        <a:t>9(</a:t>
                      </a: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ea typeface="HY헤드라인M" panose="02030600000101010101" pitchFamily="18" charset="-127"/>
                        </a:rPr>
                        <a:t>월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</a:rPr>
                        <a:t>)~</a:t>
                      </a: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</a:rPr>
                        <a:t>13(</a:t>
                      </a: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ea typeface="HY헤드라인M" panose="02030600000101010101" pitchFamily="18" charset="-127"/>
                        </a:rPr>
                        <a:t>금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</a:rPr>
                        <a:t>)</a:t>
                      </a:r>
                      <a:endParaRPr lang="ko-KR" altLang="en-US" sz="1600" kern="0" spc="-5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0" indent="0" algn="l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kern="0" spc="-5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17907" marR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585352"/>
                  </a:ext>
                </a:extLst>
              </a:tr>
              <a:tr h="105122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</a:rPr>
                        <a:t>&lt;1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ea typeface="HY헤드라인M" panose="02030600000101010101" pitchFamily="18" charset="-127"/>
                        </a:rPr>
                        <a:t>학년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</a:rPr>
                        <a:t>&gt;</a:t>
                      </a:r>
                      <a:endParaRPr lang="ko-KR" altLang="en-US" sz="2000" kern="0" spc="-5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ea typeface="HY헤드라인M" panose="02030600000101010101" pitchFamily="18" charset="-127"/>
                        </a:rPr>
                        <a:t>성적순 복수전공 배정</a:t>
                      </a:r>
                      <a:endParaRPr lang="ko-KR" altLang="en-US" sz="1600" kern="0" spc="-5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17907" marR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</a:rPr>
                        <a:t>2025. 1</a:t>
                      </a:r>
                      <a:r>
                        <a:rPr lang="ko-KR" altLang="en-US" sz="1600" kern="0" spc="-50" dirty="0" smtClean="0">
                          <a:solidFill>
                            <a:srgbClr val="000000"/>
                          </a:solidFill>
                          <a:effectLst/>
                          <a:ea typeface="HY헤드라인M" panose="02030600000101010101" pitchFamily="18" charset="-127"/>
                        </a:rPr>
                        <a:t>월 초</a:t>
                      </a:r>
                      <a:r>
                        <a:rPr lang="en-US" altLang="ko-KR" sz="1600" kern="0" spc="-5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</a:rPr>
                        <a:t> </a:t>
                      </a:r>
                      <a:r>
                        <a:rPr lang="ko-KR" altLang="en-US" sz="1600" kern="0" spc="-50" dirty="0" smtClean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</a:rPr>
                        <a:t>예정</a:t>
                      </a:r>
                      <a:endParaRPr lang="ko-KR" altLang="en-US" sz="1600" kern="0" spc="-50" dirty="0">
                        <a:solidFill>
                          <a:srgbClr val="000000"/>
                        </a:solidFill>
                        <a:effectLst/>
                        <a:latin typeface="HY헤드라인M" panose="02030600000101010101" pitchFamily="18" charset="-127"/>
                        <a:ea typeface="HY헤드라인M" panose="02030600000101010101" pitchFamily="18" charset="-127"/>
                      </a:endParaRPr>
                    </a:p>
                  </a:txBody>
                  <a:tcPr marL="17907" marR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3525" marR="0" lvl="0" indent="-200025" algn="l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ea typeface="HY헤드라인M" panose="02030600000101010101" pitchFamily="18" charset="-127"/>
                        </a:rPr>
                        <a:t>· 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1</a:t>
                      </a: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HY헤드라인M" panose="02030600000101010101" pitchFamily="18" charset="-127"/>
                          <a:ea typeface="HY헤드라인M" panose="02030600000101010101" pitchFamily="18" charset="-127"/>
                          <a:cs typeface="+mn-cs"/>
                        </a:rPr>
                        <a:t>학</a:t>
                      </a: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헤드라인M" panose="02030600000101010101" pitchFamily="18" charset="-127"/>
                          <a:cs typeface="+mn-cs"/>
                        </a:rPr>
                        <a:t>년 성적 산출 후 </a:t>
                      </a:r>
                      <a:r>
                        <a:rPr lang="ko-KR" altLang="en-US" sz="1600" kern="0" spc="-5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HY헤드라인M" panose="02030600000101010101" pitchFamily="18" charset="-127"/>
                          <a:cs typeface="+mn-cs"/>
                        </a:rPr>
                        <a:t>교학팀에서</a:t>
                      </a: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헤드라인M" panose="02030600000101010101" pitchFamily="18" charset="-127"/>
                          <a:cs typeface="+mn-cs"/>
                        </a:rPr>
                        <a:t>  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헤드라인M" panose="02030600000101010101" pitchFamily="18" charset="-127"/>
                          <a:cs typeface="+mn-cs"/>
                        </a:rPr>
                        <a:t>[</a:t>
                      </a: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헤드라인M" panose="02030600000101010101" pitchFamily="18" charset="-127"/>
                          <a:cs typeface="+mn-cs"/>
                        </a:rPr>
                        <a:t>성심 학사지원팀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헤드라인M" panose="02030600000101010101" pitchFamily="18" charset="-127"/>
                          <a:cs typeface="+mn-cs"/>
                        </a:rPr>
                        <a:t>]</a:t>
                      </a: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헤드라인M" panose="02030600000101010101" pitchFamily="18" charset="-127"/>
                          <a:cs typeface="+mn-cs"/>
                        </a:rPr>
                        <a:t>으로 신청 학생의 성적 전달</a:t>
                      </a:r>
                      <a:endParaRPr lang="en-US" altLang="ko-KR" sz="1600" kern="0" spc="-50" dirty="0">
                        <a:solidFill>
                          <a:srgbClr val="000000"/>
                        </a:solidFill>
                        <a:effectLst/>
                        <a:latin typeface="+mn-lt"/>
                        <a:ea typeface="HY헤드라인M" panose="02030600000101010101" pitchFamily="18" charset="-127"/>
                        <a:cs typeface="+mn-cs"/>
                      </a:endParaRPr>
                    </a:p>
                    <a:p>
                      <a:pPr marL="263525" marR="0" lvl="0" indent="-200025" algn="l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헤드라인M" panose="02030600000101010101" pitchFamily="18" charset="-127"/>
                          <a:cs typeface="+mn-cs"/>
                        </a:rPr>
                        <a:t>· [</a:t>
                      </a: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헤드라인M" panose="02030600000101010101" pitchFamily="18" charset="-127"/>
                          <a:cs typeface="+mn-cs"/>
                        </a:rPr>
                        <a:t>성심 학사지원팀</a:t>
                      </a:r>
                      <a:r>
                        <a:rPr lang="en-US" altLang="ko-KR" sz="16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헤드라인M" panose="02030600000101010101" pitchFamily="18" charset="-127"/>
                          <a:cs typeface="+mn-cs"/>
                        </a:rPr>
                        <a:t>]</a:t>
                      </a:r>
                      <a:r>
                        <a:rPr lang="ko-KR" altLang="en-US" sz="16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헤드라인M" panose="02030600000101010101" pitchFamily="18" charset="-127"/>
                          <a:cs typeface="+mn-cs"/>
                        </a:rPr>
                        <a:t>에서 </a:t>
                      </a:r>
                      <a:r>
                        <a:rPr lang="ko-KR" altLang="en-US" sz="1600" kern="0" spc="-5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HY헤드라인M" panose="02030600000101010101" pitchFamily="18" charset="-127"/>
                          <a:cs typeface="+mn-cs"/>
                        </a:rPr>
                        <a:t>성적순으로 전공배정 확정 후 학번 부여</a:t>
                      </a:r>
                    </a:p>
                  </a:txBody>
                  <a:tcPr marL="17907" marR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7824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13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09시 20분 05초 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620688"/>
            <a:ext cx="5601533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>
          <a:xfrm>
            <a:off x="992560" y="1844744"/>
            <a:ext cx="7920000" cy="230433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lIns="0" tIns="0" rIns="0" bIns="0" anchor="ctr"/>
          <a:lstStyle/>
          <a:p>
            <a:pPr algn="ctr" latinLnBrk="0">
              <a:lnSpc>
                <a:spcPts val="7400"/>
              </a:lnSpc>
              <a:spcAft>
                <a:spcPts val="300"/>
              </a:spcAft>
            </a:pPr>
            <a:r>
              <a:rPr lang="ko-KR" altLang="en-US" sz="6000" spc="-250" dirty="0" smtClean="0">
                <a:solidFill>
                  <a:schemeClr val="tx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교직과정</a:t>
            </a:r>
            <a:endParaRPr lang="en-US" altLang="ko-KR" sz="6000" spc="-250" dirty="0">
              <a:solidFill>
                <a:schemeClr val="tx2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0" y="-2266"/>
            <a:ext cx="9906000" cy="6858000"/>
            <a:chOff x="779075" y="1107504"/>
            <a:chExt cx="9144000" cy="6858000"/>
          </a:xfrm>
        </p:grpSpPr>
        <p:sp>
          <p:nvSpPr>
            <p:cNvPr id="8" name="직사각형 7"/>
            <p:cNvSpPr/>
            <p:nvPr/>
          </p:nvSpPr>
          <p:spPr>
            <a:xfrm>
              <a:off x="779075" y="1107504"/>
              <a:ext cx="6999655" cy="6926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9344694" y="1476697"/>
              <a:ext cx="578381" cy="5436071"/>
            </a:xfrm>
            <a:prstGeom prst="rect">
              <a:avLst/>
            </a:prstGeom>
            <a:solidFill>
              <a:srgbClr val="333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7778731" y="1107504"/>
              <a:ext cx="2144344" cy="692696"/>
            </a:xfrm>
            <a:prstGeom prst="rect">
              <a:avLst/>
            </a:prstGeom>
            <a:solidFill>
              <a:srgbClr val="333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9344694" y="7227956"/>
              <a:ext cx="578381" cy="21602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9344694" y="7749480"/>
              <a:ext cx="578381" cy="21602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911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16463" y="62380"/>
            <a:ext cx="514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>
                <a:solidFill>
                  <a:schemeClr val="tx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교직과정 </a:t>
            </a:r>
            <a:r>
              <a:rPr lang="ko-KR" altLang="en-US" sz="2800" spc="-150" dirty="0" smtClean="0">
                <a:solidFill>
                  <a:schemeClr val="tx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신청</a:t>
            </a:r>
            <a:endParaRPr lang="ko-KR" altLang="en-US" sz="2800" spc="-150" dirty="0">
              <a:solidFill>
                <a:schemeClr val="tx2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8FCE522-1EA2-47B3-B681-51083770C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893" y="170084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2B4A6F8-0273-4533-B17F-35CCCED1A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8" y="3101975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6B79245-6A06-41BB-B447-D745DFA9E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3297238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85844B7-1D3B-489D-A00C-7195F3F96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3224213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0566B1-93FC-4164-BB98-831049383F37}"/>
              </a:ext>
            </a:extLst>
          </p:cNvPr>
          <p:cNvSpPr txBox="1"/>
          <p:nvPr/>
        </p:nvSpPr>
        <p:spPr>
          <a:xfrm>
            <a:off x="495300" y="1016060"/>
            <a:ext cx="8712968" cy="3527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base">
              <a:lnSpc>
                <a:spcPct val="160000"/>
              </a:lnSpc>
              <a:buFont typeface="Wingdings" panose="05000000000000000000" pitchFamily="2" charset="2"/>
              <a:buChar char="ü"/>
            </a:pP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신학과 교직과정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fontAlgn="base">
              <a:lnSpc>
                <a:spcPct val="150000"/>
              </a:lnSpc>
            </a:pP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-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선발인원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입학정원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(50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명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의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10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% 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명</a:t>
            </a:r>
          </a:p>
          <a:p>
            <a:pPr fontAlgn="base" latinLnBrk="0">
              <a:lnSpc>
                <a:spcPct val="150000"/>
              </a:lnSpc>
            </a:pP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-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자격종별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:『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중등학교 정교사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(2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급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)』</a:t>
            </a:r>
          </a:p>
          <a:p>
            <a:pPr fontAlgn="base" latinLnBrk="0">
              <a:lnSpc>
                <a:spcPct val="150000"/>
              </a:lnSpc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- </a:t>
            </a:r>
            <a:r>
              <a:rPr lang="ko-KR" altLang="en-US" sz="2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표시과목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:『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종교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』 </a:t>
            </a:r>
          </a:p>
          <a:p>
            <a:pPr marR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342900" marR="0" indent="-3429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신청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및 선발시기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5203B925-3FCA-4636-8C65-4289DBEF7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100" y="3398838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D9B5F591-B362-4CC1-8298-134BEB014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347345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847971"/>
              </p:ext>
            </p:extLst>
          </p:nvPr>
        </p:nvGraphicFramePr>
        <p:xfrm>
          <a:off x="7045451" y="4788632"/>
          <a:ext cx="2136150" cy="1219271"/>
        </p:xfrm>
        <a:graphic>
          <a:graphicData uri="http://schemas.openxmlformats.org/drawingml/2006/table">
            <a:tbl>
              <a:tblPr/>
              <a:tblGrid>
                <a:gridCol w="2136150">
                  <a:extLst>
                    <a:ext uri="{9D8B030D-6E8A-4147-A177-3AD203B41FA5}">
                      <a16:colId xmlns:a16="http://schemas.microsoft.com/office/drawing/2014/main" val="185352701"/>
                    </a:ext>
                  </a:extLst>
                </a:gridCol>
              </a:tblGrid>
              <a:tr h="37483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5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교직이수자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262671"/>
                  </a:ext>
                </a:extLst>
              </a:tr>
              <a:tr h="695777">
                <a:tc>
                  <a:txBody>
                    <a:bodyPr/>
                    <a:lstStyle/>
                    <a:p>
                      <a:pPr marL="5080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3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학년 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학기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1263172"/>
                  </a:ext>
                </a:extLst>
              </a:tr>
            </a:tbl>
          </a:graphicData>
        </a:graphic>
      </p:graphicFrame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468588"/>
              </p:ext>
            </p:extLst>
          </p:nvPr>
        </p:nvGraphicFramePr>
        <p:xfrm>
          <a:off x="3944888" y="4788000"/>
          <a:ext cx="2136150" cy="1219271"/>
        </p:xfrm>
        <a:graphic>
          <a:graphicData uri="http://schemas.openxmlformats.org/drawingml/2006/table">
            <a:tbl>
              <a:tblPr/>
              <a:tblGrid>
                <a:gridCol w="2136150">
                  <a:extLst>
                    <a:ext uri="{9D8B030D-6E8A-4147-A177-3AD203B41FA5}">
                      <a16:colId xmlns:a16="http://schemas.microsoft.com/office/drawing/2014/main" val="1837074540"/>
                    </a:ext>
                  </a:extLst>
                </a:gridCol>
              </a:tblGrid>
              <a:tr h="37483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교직선발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513116"/>
                  </a:ext>
                </a:extLst>
              </a:tr>
              <a:tr h="69577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학년 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학기말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5320340"/>
                  </a:ext>
                </a:extLst>
              </a:tr>
            </a:tbl>
          </a:graphicData>
        </a:graphic>
      </p:graphicFrame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647378"/>
              </p:ext>
            </p:extLst>
          </p:nvPr>
        </p:nvGraphicFramePr>
        <p:xfrm>
          <a:off x="848544" y="4788000"/>
          <a:ext cx="2136150" cy="1219271"/>
        </p:xfrm>
        <a:graphic>
          <a:graphicData uri="http://schemas.openxmlformats.org/drawingml/2006/table">
            <a:tbl>
              <a:tblPr/>
              <a:tblGrid>
                <a:gridCol w="2136150">
                  <a:extLst>
                    <a:ext uri="{9D8B030D-6E8A-4147-A177-3AD203B41FA5}">
                      <a16:colId xmlns:a16="http://schemas.microsoft.com/office/drawing/2014/main" val="2671984325"/>
                    </a:ext>
                  </a:extLst>
                </a:gridCol>
              </a:tblGrid>
              <a:tr h="37483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신청시기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917235"/>
                  </a:ext>
                </a:extLst>
              </a:tr>
              <a:tr h="69577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학년 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학기 중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593637"/>
                  </a:ext>
                </a:extLst>
              </a:tr>
            </a:tbl>
          </a:graphicData>
        </a:graphic>
      </p:graphicFrame>
      <p:sp>
        <p:nvSpPr>
          <p:cNvPr id="14" name="오른쪽 화살표 13"/>
          <p:cNvSpPr/>
          <p:nvPr/>
        </p:nvSpPr>
        <p:spPr>
          <a:xfrm>
            <a:off x="3174649" y="5142210"/>
            <a:ext cx="576064" cy="432048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오른쪽 화살표 17"/>
          <p:cNvSpPr/>
          <p:nvPr/>
        </p:nvSpPr>
        <p:spPr>
          <a:xfrm>
            <a:off x="6275212" y="5157192"/>
            <a:ext cx="576064" cy="432048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977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09시 20분 05초 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620688"/>
            <a:ext cx="5601533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>
          <a:xfrm>
            <a:off x="920552" y="2094546"/>
            <a:ext cx="7920000" cy="230433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lIns="0" tIns="0" rIns="0" bIns="0" anchor="ctr"/>
          <a:lstStyle/>
          <a:p>
            <a:pPr algn="ctr" latinLnBrk="0">
              <a:lnSpc>
                <a:spcPts val="7400"/>
              </a:lnSpc>
              <a:spcAft>
                <a:spcPts val="300"/>
              </a:spcAft>
            </a:pPr>
            <a:r>
              <a:rPr lang="ko-KR" altLang="en-US" sz="6000" spc="-25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교육과정</a:t>
            </a:r>
            <a:endParaRPr lang="en-US" altLang="ko-KR" sz="6000" spc="-25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0" y="-2266"/>
            <a:ext cx="9906000" cy="6858000"/>
            <a:chOff x="779075" y="1107504"/>
            <a:chExt cx="9144000" cy="6858000"/>
          </a:xfrm>
        </p:grpSpPr>
        <p:sp>
          <p:nvSpPr>
            <p:cNvPr id="8" name="직사각형 7"/>
            <p:cNvSpPr/>
            <p:nvPr/>
          </p:nvSpPr>
          <p:spPr>
            <a:xfrm>
              <a:off x="779075" y="1107504"/>
              <a:ext cx="6999655" cy="6926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9344694" y="1476697"/>
              <a:ext cx="578381" cy="5436071"/>
            </a:xfrm>
            <a:prstGeom prst="rect">
              <a:avLst/>
            </a:prstGeom>
            <a:solidFill>
              <a:srgbClr val="333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7778731" y="1107504"/>
              <a:ext cx="2144344" cy="692696"/>
            </a:xfrm>
            <a:prstGeom prst="rect">
              <a:avLst/>
            </a:prstGeom>
            <a:solidFill>
              <a:srgbClr val="333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9344694" y="7227956"/>
              <a:ext cx="578381" cy="21602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9344694" y="7749480"/>
              <a:ext cx="578381" cy="21602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687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16463" y="62380"/>
            <a:ext cx="514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>
                <a:solidFill>
                  <a:schemeClr val="tx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교직과정 </a:t>
            </a:r>
            <a:r>
              <a:rPr lang="ko-KR" altLang="en-US" sz="2800" spc="-150" dirty="0" smtClean="0">
                <a:solidFill>
                  <a:schemeClr val="tx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이수 기준</a:t>
            </a:r>
            <a:endParaRPr lang="ko-KR" altLang="en-US" sz="2800" spc="-150" dirty="0">
              <a:solidFill>
                <a:schemeClr val="tx2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8FCE522-1EA2-47B3-B681-51083770C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893" y="170084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2B4A6F8-0273-4533-B17F-35CCCED1A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8" y="3101975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6B79245-6A06-41BB-B447-D745DFA9E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3297238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85844B7-1D3B-489D-A00C-7195F3F96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3224213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0566B1-93FC-4164-BB98-831049383F37}"/>
              </a:ext>
            </a:extLst>
          </p:cNvPr>
          <p:cNvSpPr txBox="1"/>
          <p:nvPr/>
        </p:nvSpPr>
        <p:spPr>
          <a:xfrm>
            <a:off x="441325" y="1690678"/>
            <a:ext cx="89151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 fontAlgn="base" latinLnBrk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전공과목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50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학점 이상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fontAlgn="base"/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기본이수과목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21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학점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(7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과목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이상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포함</a:t>
            </a:r>
            <a:endParaRPr lang="en-US" altLang="ko-KR" sz="2000" dirty="0">
              <a:solidFill>
                <a:srgbClr val="FF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fontAlgn="base"/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 -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교과교육영역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8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학점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(3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과목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이상 포함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342900" marR="0" indent="-342900" algn="just" fontAlgn="base" latinLnBrk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342900" marR="0" indent="-342900" algn="just" fontAlgn="base" latinLnBrk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o-KR" altLang="en-US" sz="2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교직과목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22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학점 이상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342900" marR="0" indent="-342900" algn="just" fontAlgn="base" latinLnBrk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342900" marR="0" indent="-342900" algn="just" fontAlgn="base" latinLnBrk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o-KR" altLang="en-US" sz="2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졸업시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R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전공과목 평균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75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점 이상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  <a:p>
            <a:pPr marR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 - </a:t>
            </a:r>
            <a:r>
              <a:rPr lang="ko-KR" altLang="en-US" sz="2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교직과목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평균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80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점 이상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5203B925-3FCA-4636-8C65-4289DBEF7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100" y="3398838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D9B5F591-B362-4CC1-8298-134BEB014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347345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FD8383DE-741A-4977-90F9-5653F91EB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25019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638522" y="2091193"/>
            <a:ext cx="32403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(BA</a:t>
            </a:r>
            <a:r>
              <a:rPr lang="ko-KR" altLang="en-US" sz="22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과정 이수자 유의</a:t>
            </a:r>
            <a:r>
              <a:rPr lang="en-US" altLang="ko-KR" sz="22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97381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16463" y="62380"/>
            <a:ext cx="514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>
                <a:solidFill>
                  <a:schemeClr val="tx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교직과정 </a:t>
            </a:r>
            <a:r>
              <a:rPr lang="ko-KR" altLang="en-US" sz="2800" spc="-150" dirty="0" smtClean="0">
                <a:solidFill>
                  <a:schemeClr val="tx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이수 기준</a:t>
            </a:r>
            <a:endParaRPr lang="ko-KR" altLang="en-US" sz="2800" spc="-150" dirty="0">
              <a:solidFill>
                <a:schemeClr val="tx2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8FCE522-1EA2-47B3-B681-51083770C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893" y="170084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2B4A6F8-0273-4533-B17F-35CCCED1A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8" y="3101975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6B79245-6A06-41BB-B447-D745DFA9E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3297238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85844B7-1D3B-489D-A00C-7195F3F96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3224213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0566B1-93FC-4164-BB98-831049383F37}"/>
              </a:ext>
            </a:extLst>
          </p:cNvPr>
          <p:cNvSpPr txBox="1"/>
          <p:nvPr/>
        </p:nvSpPr>
        <p:spPr>
          <a:xfrm>
            <a:off x="804649" y="1435606"/>
            <a:ext cx="69205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base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교직 적성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및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인성 검사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(2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회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pPr marL="342900" indent="-342900" algn="just" fontAlgn="base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응급처치 및 심폐소생술 교육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(2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회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pPr marL="342900" indent="-342900" algn="just" fontAlgn="base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성인지 교육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(2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회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342900" indent="-342900" algn="just" fontAlgn="base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2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예비교원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영성 프로그램 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342900" indent="-342900" algn="just" fontAlgn="base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교사자격취득 결격사유 확인</a:t>
            </a:r>
            <a:endParaRPr lang="en-US" altLang="ko-KR" sz="2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5203B925-3FCA-4636-8C65-4289DBEF7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100" y="3398838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D9B5F591-B362-4CC1-8298-134BEB014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347345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FD8383DE-741A-4977-90F9-5653F91EB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25019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41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16463" y="62380"/>
            <a:ext cx="514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>
                <a:solidFill>
                  <a:schemeClr val="tx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복수전공 </a:t>
            </a:r>
            <a:r>
              <a:rPr lang="ko-KR" altLang="en-US" sz="2800" spc="-150" dirty="0" smtClean="0">
                <a:solidFill>
                  <a:schemeClr val="tx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교직과정 </a:t>
            </a:r>
            <a:r>
              <a:rPr lang="ko-KR" altLang="en-US" sz="2800" spc="-150" dirty="0" err="1" smtClean="0">
                <a:solidFill>
                  <a:schemeClr val="tx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설치학과</a:t>
            </a:r>
            <a:endParaRPr lang="ko-KR" altLang="en-US" sz="2800" spc="-150" dirty="0">
              <a:solidFill>
                <a:schemeClr val="tx2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8FCE522-1EA2-47B3-B681-51083770C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893" y="170084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2B4A6F8-0273-4533-B17F-35CCCED1A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8" y="3101975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6B79245-6A06-41BB-B447-D745DFA9E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3297238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85844B7-1D3B-489D-A00C-7195F3F96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3224213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5203B925-3FCA-4636-8C65-4289DBEF7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100" y="3398838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D9B5F591-B362-4CC1-8298-134BEB014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347345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315D551D-E7E1-4BF5-BD0A-78B83684E8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421080"/>
              </p:ext>
            </p:extLst>
          </p:nvPr>
        </p:nvGraphicFramePr>
        <p:xfrm>
          <a:off x="636868" y="1412777"/>
          <a:ext cx="8616403" cy="4286031"/>
        </p:xfrm>
        <a:graphic>
          <a:graphicData uri="http://schemas.openxmlformats.org/drawingml/2006/table">
            <a:tbl>
              <a:tblPr/>
              <a:tblGrid>
                <a:gridCol w="1829757">
                  <a:extLst>
                    <a:ext uri="{9D8B030D-6E8A-4147-A177-3AD203B41FA5}">
                      <a16:colId xmlns:a16="http://schemas.microsoft.com/office/drawing/2014/main" val="4269312909"/>
                    </a:ext>
                  </a:extLst>
                </a:gridCol>
                <a:gridCol w="3638503">
                  <a:extLst>
                    <a:ext uri="{9D8B030D-6E8A-4147-A177-3AD203B41FA5}">
                      <a16:colId xmlns:a16="http://schemas.microsoft.com/office/drawing/2014/main" val="3227680431"/>
                    </a:ext>
                  </a:extLst>
                </a:gridCol>
                <a:gridCol w="1686317">
                  <a:extLst>
                    <a:ext uri="{9D8B030D-6E8A-4147-A177-3AD203B41FA5}">
                      <a16:colId xmlns:a16="http://schemas.microsoft.com/office/drawing/2014/main" val="210527677"/>
                    </a:ext>
                  </a:extLst>
                </a:gridCol>
                <a:gridCol w="1461826">
                  <a:extLst>
                    <a:ext uri="{9D8B030D-6E8A-4147-A177-3AD203B41FA5}">
                      <a16:colId xmlns:a16="http://schemas.microsoft.com/office/drawing/2014/main" val="2545019221"/>
                    </a:ext>
                  </a:extLst>
                </a:gridCol>
              </a:tblGrid>
              <a:tr h="41907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교사자격 종별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설치승인 학과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전공학점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교직학점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493254"/>
                  </a:ext>
                </a:extLst>
              </a:tr>
              <a:tr h="116509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유치원 정교사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(2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급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 • 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아동학과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50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학점 이상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교과교육 영역 </a:t>
                      </a: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8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학점 포함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22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학점 이상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5145146"/>
                  </a:ext>
                </a:extLst>
              </a:tr>
              <a:tr h="142119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중등학교 정교사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(2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급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kern="0" spc="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 • </a:t>
                      </a:r>
                      <a:r>
                        <a:rPr lang="ko-KR" altLang="en-US" sz="1800" kern="0" spc="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국어국문학과 </a:t>
                      </a:r>
                      <a:r>
                        <a:rPr lang="en-US" altLang="ko-KR" sz="1800" kern="0" spc="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 • </a:t>
                      </a:r>
                      <a:r>
                        <a:rPr lang="ko-KR" altLang="en-US" sz="1800" kern="0" spc="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영어영문학부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 • </a:t>
                      </a:r>
                      <a:r>
                        <a:rPr lang="ko-KR" altLang="en-US" sz="1800" kern="0" spc="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국사학과       </a:t>
                      </a:r>
                      <a:r>
                        <a:rPr lang="en-US" altLang="ko-KR" sz="1800" kern="0" spc="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 •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사회학과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 • </a:t>
                      </a:r>
                      <a:r>
                        <a:rPr lang="ko-KR" altLang="en-US" sz="1800" kern="0" spc="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화학과          </a:t>
                      </a:r>
                      <a:r>
                        <a:rPr lang="en-US" altLang="ko-KR" sz="1800" kern="0" spc="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 • </a:t>
                      </a:r>
                      <a:r>
                        <a:rPr lang="ko-KR" altLang="en-US" sz="1800" kern="0" spc="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의생명과학과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50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학점 이상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교과교육 영역 </a:t>
                      </a: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8</a:t>
                      </a:r>
                      <a:r>
                        <a:rPr lang="ko-KR" altLang="en-US" sz="1800" kern="0" spc="-5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학점 포함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42278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영양교사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(2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급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 • 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식품영양학과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50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학점 이상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603844"/>
                  </a:ext>
                </a:extLst>
              </a:tr>
              <a:tr h="70459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전문상담교사</a:t>
                      </a:r>
                      <a:endParaRPr lang="en-US" altLang="ko-KR" sz="1800" kern="0" spc="-5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(2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급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-5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 • 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심리학과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50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학점 이상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714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41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16463" y="62380"/>
            <a:ext cx="514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 smtClean="0">
                <a:solidFill>
                  <a:schemeClr val="tx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복수전공 교직과정 </a:t>
            </a:r>
            <a:endParaRPr lang="ko-KR" altLang="en-US" sz="2800" spc="-150" dirty="0">
              <a:solidFill>
                <a:schemeClr val="tx2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8FCE522-1EA2-47B3-B681-51083770C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893" y="170084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2B4A6F8-0273-4533-B17F-35CCCED1A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8" y="3101975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6B79245-6A06-41BB-B447-D745DFA9E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3297238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85844B7-1D3B-489D-A00C-7195F3F96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3224213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0566B1-93FC-4164-BB98-831049383F37}"/>
              </a:ext>
            </a:extLst>
          </p:cNvPr>
          <p:cNvSpPr txBox="1"/>
          <p:nvPr/>
        </p:nvSpPr>
        <p:spPr>
          <a:xfrm>
            <a:off x="495300" y="1016060"/>
            <a:ext cx="8712968" cy="5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신청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및 </a:t>
            </a:r>
            <a:r>
              <a:rPr lang="ko-KR" altLang="en-US" sz="2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선발시기</a:t>
            </a:r>
            <a:r>
              <a:rPr lang="en-US" altLang="ko-KR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성심 제</a:t>
            </a:r>
            <a:r>
              <a:rPr lang="en-US" altLang="ko-KR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ko-KR" altLang="en-US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전공</a:t>
            </a:r>
            <a:r>
              <a:rPr lang="en-US" altLang="ko-KR" sz="2200" dirty="0" smtClean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22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5203B925-3FCA-4636-8C65-4289DBEF7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100" y="3398838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D9B5F591-B362-4CC1-8298-134BEB014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5643" y="3500438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513270" y="3101975"/>
            <a:ext cx="82815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전공과목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50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학점 이상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fontAlgn="base">
              <a:lnSpc>
                <a:spcPct val="150000"/>
              </a:lnSpc>
            </a:pP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   - 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기본이수과목 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21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학점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(7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과목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이상 포함</a:t>
            </a:r>
            <a:endParaRPr lang="en-US" altLang="ko-KR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fontAlgn="base">
              <a:lnSpc>
                <a:spcPct val="150000"/>
              </a:lnSpc>
            </a:pP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 - 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교과교육영역 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8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학점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(3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과목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이상 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포함</a:t>
            </a:r>
            <a:endParaRPr lang="en-US" altLang="ko-KR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13270" y="4909652"/>
            <a:ext cx="89915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전공과목 이외 기준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신학과 </a:t>
            </a:r>
            <a:r>
              <a:rPr lang="ko-KR" altLang="en-US" sz="2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이수시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충족 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중등학교 정교사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(2</a:t>
            </a:r>
            <a:r>
              <a:rPr lang="ko-KR" altLang="en-US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급</a:t>
            </a:r>
            <a:r>
              <a:rPr lang="en-US" altLang="ko-KR" sz="2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en-US" altLang="ko-KR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pPr marL="342900" indent="-342900" algn="just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ko-KR" sz="10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342900" indent="-342900" algn="just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타 </a:t>
            </a:r>
            <a:r>
              <a:rPr lang="ko-KR" altLang="en-US" sz="2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자격종별은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학과별 각각 </a:t>
            </a:r>
            <a:r>
              <a:rPr lang="ko-KR" altLang="en-US" sz="2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이수해야함</a:t>
            </a:r>
            <a:endParaRPr lang="en-US" altLang="ko-KR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20248"/>
              </p:ext>
            </p:extLst>
          </p:nvPr>
        </p:nvGraphicFramePr>
        <p:xfrm>
          <a:off x="6914864" y="1825823"/>
          <a:ext cx="2136150" cy="1219271"/>
        </p:xfrm>
        <a:graphic>
          <a:graphicData uri="http://schemas.openxmlformats.org/drawingml/2006/table">
            <a:tbl>
              <a:tblPr/>
              <a:tblGrid>
                <a:gridCol w="2136150">
                  <a:extLst>
                    <a:ext uri="{9D8B030D-6E8A-4147-A177-3AD203B41FA5}">
                      <a16:colId xmlns:a16="http://schemas.microsoft.com/office/drawing/2014/main" val="185352701"/>
                    </a:ext>
                  </a:extLst>
                </a:gridCol>
              </a:tblGrid>
              <a:tr h="37483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5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교직이수자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262671"/>
                  </a:ext>
                </a:extLst>
              </a:tr>
              <a:tr h="695777">
                <a:tc>
                  <a:txBody>
                    <a:bodyPr/>
                    <a:lstStyle/>
                    <a:p>
                      <a:pPr marL="5080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5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</a:t>
                      </a:r>
                      <a:r>
                        <a:rPr lang="ko-KR" altLang="en-US" sz="2000" kern="0" spc="-5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학년 </a:t>
                      </a:r>
                      <a:r>
                        <a:rPr lang="en-US" altLang="ko-KR" sz="2000" kern="0" spc="-5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</a:t>
                      </a:r>
                      <a:r>
                        <a:rPr lang="ko-KR" altLang="en-US" sz="2000" kern="0" spc="-5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학기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1263172"/>
                  </a:ext>
                </a:extLst>
              </a:tr>
            </a:tbl>
          </a:graphicData>
        </a:graphic>
      </p:graphicFrame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585442"/>
              </p:ext>
            </p:extLst>
          </p:nvPr>
        </p:nvGraphicFramePr>
        <p:xfrm>
          <a:off x="3814301" y="1825191"/>
          <a:ext cx="2136150" cy="1219271"/>
        </p:xfrm>
        <a:graphic>
          <a:graphicData uri="http://schemas.openxmlformats.org/drawingml/2006/table">
            <a:tbl>
              <a:tblPr/>
              <a:tblGrid>
                <a:gridCol w="2136150">
                  <a:extLst>
                    <a:ext uri="{9D8B030D-6E8A-4147-A177-3AD203B41FA5}">
                      <a16:colId xmlns:a16="http://schemas.microsoft.com/office/drawing/2014/main" val="1837074540"/>
                    </a:ext>
                  </a:extLst>
                </a:gridCol>
              </a:tblGrid>
              <a:tr h="37483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교직선발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513116"/>
                  </a:ext>
                </a:extLst>
              </a:tr>
              <a:tr h="69577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학년 </a:t>
                      </a:r>
                      <a:r>
                        <a:rPr lang="en-US" altLang="ko-KR" sz="2000" kern="0" spc="-5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</a:t>
                      </a:r>
                      <a:r>
                        <a:rPr lang="ko-KR" altLang="en-US" sz="2000" kern="0" spc="-5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학기말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5320340"/>
                  </a:ext>
                </a:extLst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020032"/>
              </p:ext>
            </p:extLst>
          </p:nvPr>
        </p:nvGraphicFramePr>
        <p:xfrm>
          <a:off x="717957" y="1825191"/>
          <a:ext cx="2136150" cy="1219271"/>
        </p:xfrm>
        <a:graphic>
          <a:graphicData uri="http://schemas.openxmlformats.org/drawingml/2006/table">
            <a:tbl>
              <a:tblPr/>
              <a:tblGrid>
                <a:gridCol w="2136150">
                  <a:extLst>
                    <a:ext uri="{9D8B030D-6E8A-4147-A177-3AD203B41FA5}">
                      <a16:colId xmlns:a16="http://schemas.microsoft.com/office/drawing/2014/main" val="2671984325"/>
                    </a:ext>
                  </a:extLst>
                </a:gridCol>
              </a:tblGrid>
              <a:tr h="37483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신청시기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917235"/>
                  </a:ext>
                </a:extLst>
              </a:tr>
              <a:tr h="69577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학년 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학기 중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593637"/>
                  </a:ext>
                </a:extLst>
              </a:tr>
            </a:tbl>
          </a:graphicData>
        </a:graphic>
      </p:graphicFrame>
      <p:sp>
        <p:nvSpPr>
          <p:cNvPr id="18" name="오른쪽 화살표 17"/>
          <p:cNvSpPr/>
          <p:nvPr/>
        </p:nvSpPr>
        <p:spPr>
          <a:xfrm>
            <a:off x="3044062" y="2179401"/>
            <a:ext cx="576064" cy="432048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오른쪽 화살표 18"/>
          <p:cNvSpPr/>
          <p:nvPr/>
        </p:nvSpPr>
        <p:spPr>
          <a:xfrm>
            <a:off x="6144625" y="2194383"/>
            <a:ext cx="576064" cy="432048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66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09시 20분 05초 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620688"/>
            <a:ext cx="5601533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>
          <a:xfrm>
            <a:off x="992560" y="1844744"/>
            <a:ext cx="7920000" cy="230433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lIns="0" tIns="0" rIns="0" bIns="0" anchor="ctr"/>
          <a:lstStyle/>
          <a:p>
            <a:pPr algn="ctr" latinLnBrk="0">
              <a:lnSpc>
                <a:spcPts val="7400"/>
              </a:lnSpc>
              <a:spcAft>
                <a:spcPts val="300"/>
              </a:spcAft>
            </a:pPr>
            <a:r>
              <a:rPr lang="ko-KR" altLang="en-US" sz="6000" spc="-25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성심교정 기숙사</a:t>
            </a:r>
            <a:endParaRPr lang="en-US" altLang="ko-KR" sz="6000" spc="-25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0" y="-2266"/>
            <a:ext cx="9906000" cy="6858000"/>
            <a:chOff x="779075" y="1107504"/>
            <a:chExt cx="9144000" cy="6858000"/>
          </a:xfrm>
        </p:grpSpPr>
        <p:sp>
          <p:nvSpPr>
            <p:cNvPr id="8" name="직사각형 7"/>
            <p:cNvSpPr/>
            <p:nvPr/>
          </p:nvSpPr>
          <p:spPr>
            <a:xfrm>
              <a:off x="779075" y="1107504"/>
              <a:ext cx="6999655" cy="6926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9344694" y="1476697"/>
              <a:ext cx="578381" cy="5436071"/>
            </a:xfrm>
            <a:prstGeom prst="rect">
              <a:avLst/>
            </a:prstGeom>
            <a:solidFill>
              <a:srgbClr val="333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7778731" y="1107504"/>
              <a:ext cx="2144344" cy="692696"/>
            </a:xfrm>
            <a:prstGeom prst="rect">
              <a:avLst/>
            </a:prstGeom>
            <a:solidFill>
              <a:srgbClr val="333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9344694" y="7227956"/>
              <a:ext cx="578381" cy="21602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9344694" y="7749480"/>
              <a:ext cx="578381" cy="21602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696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16463" y="62380"/>
            <a:ext cx="514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성심교정 기숙사 소개</a:t>
            </a:r>
            <a:endParaRPr lang="ko-KR" altLang="en-US" sz="2800" spc="-15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8FCE522-1EA2-47B3-B681-51083770C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893" y="170084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2B4A6F8-0273-4533-B17F-35CCCED1A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9568" y="4884395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6B79245-6A06-41BB-B447-D745DFA9E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504" y="5511480"/>
            <a:ext cx="38879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85844B7-1D3B-489D-A00C-7195F3F96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367" y="5131979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0566B1-93FC-4164-BB98-831049383F37}"/>
              </a:ext>
            </a:extLst>
          </p:cNvPr>
          <p:cNvSpPr txBox="1"/>
          <p:nvPr/>
        </p:nvSpPr>
        <p:spPr>
          <a:xfrm>
            <a:off x="1217865" y="2931246"/>
            <a:ext cx="3265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스테파노관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(2009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완공</a:t>
            </a: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en-US" altLang="ko-KR" sz="1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R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기숙사 </a:t>
            </a: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383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개</a:t>
            </a: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.1167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명 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수용  </a:t>
            </a:r>
            <a:endParaRPr lang="en-US" altLang="ko-KR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5203B925-3FCA-4636-8C65-4289DBEF7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100" y="3398838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D9B5F591-B362-4CC1-8298-134BEB014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347345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FD8383DE-741A-4977-90F9-5653F91EB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25019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0566B1-93FC-4164-BB98-831049383F37}"/>
              </a:ext>
            </a:extLst>
          </p:cNvPr>
          <p:cNvSpPr txBox="1"/>
          <p:nvPr/>
        </p:nvSpPr>
        <p:spPr>
          <a:xfrm>
            <a:off x="5384367" y="2933608"/>
            <a:ext cx="3212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안드레아관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2022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년 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완공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en-US" altLang="ko-KR" sz="140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R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기숙사 </a:t>
            </a: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239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개</a:t>
            </a: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478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명 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수용 </a:t>
            </a:r>
            <a:endParaRPr lang="en-US" altLang="ko-KR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865" y="937294"/>
            <a:ext cx="3265343" cy="2001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367" y="940131"/>
            <a:ext cx="3256984" cy="2005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7324" y="3742488"/>
            <a:ext cx="3238302" cy="1997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직사각형 15"/>
          <p:cNvSpPr/>
          <p:nvPr/>
        </p:nvSpPr>
        <p:spPr>
          <a:xfrm>
            <a:off x="3377324" y="5845027"/>
            <a:ext cx="3180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ko-KR" altLang="en-US" sz="1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프란치스코관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(2023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년 완공</a:t>
            </a: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en-US" altLang="ko-KR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fontAlgn="base"/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lang="ko-KR" altLang="en-US" sz="1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아파트형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기숙사 </a:t>
            </a: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28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개</a:t>
            </a: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. 116</a:t>
            </a:r>
            <a:r>
              <a:rPr lang="ko-KR" altLang="en-US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명 수용</a:t>
            </a:r>
            <a:endParaRPr lang="en-US" altLang="ko-KR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150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16463" y="62380"/>
            <a:ext cx="514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성심교정 기숙사 소개</a:t>
            </a:r>
            <a:endParaRPr lang="ko-KR" altLang="en-US" sz="2800" spc="-15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8FCE522-1EA2-47B3-B681-51083770C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893" y="1741904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2B4A6F8-0273-4533-B17F-35CCCED1A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8" y="3101975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6B79245-6A06-41BB-B447-D745DFA9E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51" y="5495516"/>
            <a:ext cx="38879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85844B7-1D3B-489D-A00C-7195F3F96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971" y="5150301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0566B1-93FC-4164-BB98-831049383F37}"/>
              </a:ext>
            </a:extLst>
          </p:cNvPr>
          <p:cNvSpPr txBox="1"/>
          <p:nvPr/>
        </p:nvSpPr>
        <p:spPr>
          <a:xfrm>
            <a:off x="290095" y="946595"/>
            <a:ext cx="9257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2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스테파노관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5203B925-3FCA-4636-8C65-4289DBEF7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100" y="3398838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D9B5F591-B362-4CC1-8298-134BEB014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347345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FD8383DE-741A-4977-90F9-5653F91EB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25019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20" y="1750751"/>
            <a:ext cx="2772162" cy="1876687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756" y="1760277"/>
            <a:ext cx="2715004" cy="1829055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4375" y="1750751"/>
            <a:ext cx="2743583" cy="1848108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320" y="4109796"/>
            <a:ext cx="2762636" cy="1829055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5374" y="4109796"/>
            <a:ext cx="2753109" cy="1838582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3901" y="4073525"/>
            <a:ext cx="2734057" cy="1848108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527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16463" y="62380"/>
            <a:ext cx="514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성심교정 기숙사 소개</a:t>
            </a:r>
            <a:endParaRPr lang="ko-KR" altLang="en-US" sz="2800" spc="-15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8FCE522-1EA2-47B3-B681-51083770C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893" y="170084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2B4A6F8-0273-4533-B17F-35CCCED1A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8" y="3101975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6B79245-6A06-41BB-B447-D745DFA9E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51" y="5495516"/>
            <a:ext cx="38879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85844B7-1D3B-489D-A00C-7195F3F96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971" y="5150301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0566B1-93FC-4164-BB98-831049383F37}"/>
              </a:ext>
            </a:extLst>
          </p:cNvPr>
          <p:cNvSpPr txBox="1"/>
          <p:nvPr/>
        </p:nvSpPr>
        <p:spPr>
          <a:xfrm>
            <a:off x="290095" y="946595"/>
            <a:ext cx="9257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2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안드레아관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5203B925-3FCA-4636-8C65-4289DBEF7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100" y="3398838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D9B5F591-B362-4CC1-8298-134BEB014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347345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FD8383DE-741A-4977-90F9-5653F91EB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25019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84" y="1758332"/>
            <a:ext cx="2734057" cy="1819529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690" y="1713601"/>
            <a:ext cx="2753109" cy="1848108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8664" y="1711067"/>
            <a:ext cx="2734057" cy="1848108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184" y="4152901"/>
            <a:ext cx="2734057" cy="1838582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7439" y="4129085"/>
            <a:ext cx="2762636" cy="1886213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8664" y="4171954"/>
            <a:ext cx="2772162" cy="1819529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338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16463" y="62380"/>
            <a:ext cx="514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성심교정 기숙사 소개</a:t>
            </a:r>
            <a:endParaRPr lang="ko-KR" altLang="en-US" sz="2800" spc="-15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8FCE522-1EA2-47B3-B681-51083770C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893" y="170084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2B4A6F8-0273-4533-B17F-35CCCED1A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8" y="3101975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6B79245-6A06-41BB-B447-D745DFA9E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51" y="5495516"/>
            <a:ext cx="38879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85844B7-1D3B-489D-A00C-7195F3F96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971" y="5150301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0566B1-93FC-4164-BB98-831049383F37}"/>
              </a:ext>
            </a:extLst>
          </p:cNvPr>
          <p:cNvSpPr txBox="1"/>
          <p:nvPr/>
        </p:nvSpPr>
        <p:spPr>
          <a:xfrm>
            <a:off x="290094" y="980728"/>
            <a:ext cx="9257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24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프란치스코관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5203B925-3FCA-4636-8C65-4289DBEF7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100" y="3398838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D9B5F591-B362-4CC1-8298-134BEB014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347345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FD8383DE-741A-4977-90F9-5653F91EB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25019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18" y="1683847"/>
            <a:ext cx="2812224" cy="1789603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368" y="1700841"/>
            <a:ext cx="2749776" cy="1772609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4615" y="1700840"/>
            <a:ext cx="2760874" cy="1772610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816" y="4187515"/>
            <a:ext cx="2776426" cy="1783604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7865" y="4187515"/>
            <a:ext cx="2741279" cy="1783604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20" name="그림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4615" y="4189044"/>
            <a:ext cx="2757444" cy="1782075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A0566B1-93FC-4164-BB98-831049383F37}"/>
              </a:ext>
            </a:extLst>
          </p:cNvPr>
          <p:cNvSpPr txBox="1"/>
          <p:nvPr/>
        </p:nvSpPr>
        <p:spPr>
          <a:xfrm>
            <a:off x="290094" y="3523305"/>
            <a:ext cx="90519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000" b="1" dirty="0" smtClean="0">
                <a:latin typeface="+mn-ea"/>
              </a:rPr>
              <a:t>큰방</a:t>
            </a:r>
            <a:r>
              <a:rPr lang="en-US" altLang="ko-KR" sz="1000" b="1" dirty="0" smtClean="0">
                <a:latin typeface="+mn-ea"/>
              </a:rPr>
              <a:t>-2</a:t>
            </a:r>
            <a:r>
              <a:rPr lang="ko-KR" altLang="en-US" sz="1000" b="1" dirty="0" smtClean="0">
                <a:latin typeface="+mn-ea"/>
              </a:rPr>
              <a:t>명 거주                                                       작은방</a:t>
            </a:r>
            <a:r>
              <a:rPr lang="en-US" altLang="ko-KR" sz="1000" b="1" dirty="0" smtClean="0">
                <a:latin typeface="+mn-ea"/>
              </a:rPr>
              <a:t>(</a:t>
            </a:r>
            <a:r>
              <a:rPr lang="ko-KR" altLang="en-US" sz="1000" b="1" dirty="0" smtClean="0">
                <a:latin typeface="+mn-ea"/>
              </a:rPr>
              <a:t>소</a:t>
            </a:r>
            <a:r>
              <a:rPr lang="en-US" altLang="ko-KR" sz="1000" b="1" dirty="0" smtClean="0">
                <a:latin typeface="+mn-ea"/>
              </a:rPr>
              <a:t>)-1</a:t>
            </a:r>
            <a:r>
              <a:rPr lang="ko-KR" altLang="en-US" sz="1000" b="1" dirty="0" smtClean="0">
                <a:latin typeface="+mn-ea"/>
              </a:rPr>
              <a:t>명 거주                                            거실</a:t>
            </a:r>
            <a:endParaRPr lang="en-US" altLang="ko-KR" sz="1000" b="1" dirty="0">
              <a:latin typeface="+mn-e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0566B1-93FC-4164-BB98-831049383F37}"/>
              </a:ext>
            </a:extLst>
          </p:cNvPr>
          <p:cNvSpPr txBox="1"/>
          <p:nvPr/>
        </p:nvSpPr>
        <p:spPr>
          <a:xfrm>
            <a:off x="355816" y="6011562"/>
            <a:ext cx="90519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ko-KR" altLang="en-US" sz="1000" b="1" dirty="0" smtClean="0">
                <a:latin typeface="+mn-ea"/>
              </a:rPr>
              <a:t>화장실                                                               </a:t>
            </a:r>
            <a:r>
              <a:rPr lang="ko-KR" altLang="en-US" sz="1000" b="1" dirty="0" err="1" smtClean="0">
                <a:latin typeface="+mn-ea"/>
              </a:rPr>
              <a:t>출입현관</a:t>
            </a:r>
            <a:r>
              <a:rPr lang="ko-KR" altLang="en-US" sz="1000" b="1" dirty="0" smtClean="0">
                <a:latin typeface="+mn-ea"/>
              </a:rPr>
              <a:t>                                                          우편함</a:t>
            </a:r>
            <a:endParaRPr lang="en-US" altLang="ko-KR" sz="10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1884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16463" y="62380"/>
            <a:ext cx="514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기숙사 입사 신청 자격</a:t>
            </a:r>
            <a:endParaRPr lang="ko-KR" altLang="en-US" sz="2800" spc="-15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8FCE522-1EA2-47B3-B681-51083770C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528" y="1707616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2B4A6F8-0273-4533-B17F-35CCCED1A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971" y="1397569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6B79245-6A06-41BB-B447-D745DFA9E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51" y="5495516"/>
            <a:ext cx="38879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85844B7-1D3B-489D-A00C-7195F3F96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971" y="5150301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5203B925-3FCA-4636-8C65-4289DBEF7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100" y="3398838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D9B5F591-B362-4CC1-8298-134BEB014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347345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FD8383DE-741A-4977-90F9-5653F91EB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25019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560766" y="1391707"/>
            <a:ext cx="13727032" cy="1328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1136576" y="1526384"/>
            <a:ext cx="7831296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base">
              <a:lnSpc>
                <a:spcPct val="120000"/>
              </a:lnSpc>
              <a:buAutoNum type="arabicParenR"/>
            </a:pPr>
            <a:r>
              <a:rPr lang="ko-KR" altLang="en-US" sz="2400" kern="0" dirty="0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복수전공 이수자</a:t>
            </a:r>
            <a:endParaRPr lang="en-US" altLang="ko-KR" sz="2400" kern="0" dirty="0" smtClean="0">
              <a:solidFill>
                <a:srgbClr val="33333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342900" indent="-342900" algn="just" fontAlgn="base">
              <a:lnSpc>
                <a:spcPct val="120000"/>
              </a:lnSpc>
              <a:buAutoNum type="arabicParenR"/>
            </a:pPr>
            <a:endParaRPr lang="en-US" altLang="ko-KR" sz="2400" kern="0" dirty="0" smtClean="0">
              <a:solidFill>
                <a:srgbClr val="33333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342900" indent="-342900" algn="just" fontAlgn="base">
              <a:lnSpc>
                <a:spcPct val="120000"/>
              </a:lnSpc>
              <a:buAutoNum type="arabicParenR"/>
            </a:pPr>
            <a:r>
              <a:rPr lang="ko-KR" altLang="en-US" sz="2400" kern="0" dirty="0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기숙사 </a:t>
            </a:r>
            <a:r>
              <a:rPr lang="ko-KR" altLang="en-US" sz="2400" kern="0" dirty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규정을 숙지하고 이행할 것을 서약한 </a:t>
            </a:r>
            <a:r>
              <a:rPr lang="ko-KR" altLang="en-US" sz="2400" kern="0" dirty="0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자</a:t>
            </a:r>
            <a:endParaRPr lang="en-US" altLang="ko-KR" sz="2400" kern="0" dirty="0" smtClean="0">
              <a:solidFill>
                <a:srgbClr val="33333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342900" indent="-342900" algn="just" fontAlgn="base">
              <a:lnSpc>
                <a:spcPct val="120000"/>
              </a:lnSpc>
              <a:buAutoNum type="arabicParenR"/>
            </a:pPr>
            <a:endParaRPr lang="ko-KR" altLang="en-US" sz="2400" kern="0" dirty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fontAlgn="base">
              <a:lnSpc>
                <a:spcPct val="120000"/>
              </a:lnSpc>
            </a:pPr>
            <a:r>
              <a:rPr lang="en-US" altLang="ko-KR" sz="2400" kern="0" dirty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3) </a:t>
            </a:r>
            <a:r>
              <a:rPr lang="ko-KR" altLang="en-US" sz="2400" kern="0" dirty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아래의 입사 </a:t>
            </a:r>
            <a:r>
              <a:rPr lang="ko-KR" altLang="en-US" sz="2400" kern="0" dirty="0" err="1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제한자는</a:t>
            </a:r>
            <a:r>
              <a:rPr lang="ko-KR" altLang="en-US" sz="2400" kern="0" dirty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신청 불가</a:t>
            </a:r>
            <a:r>
              <a:rPr lang="en-US" altLang="ko-KR" sz="2400" kern="0" dirty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400" kern="0" dirty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선발 시 제외함</a:t>
            </a:r>
            <a:endParaRPr lang="ko-KR" altLang="en-US" sz="2400" kern="0" dirty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fontAlgn="base">
              <a:lnSpc>
                <a:spcPct val="120000"/>
              </a:lnSpc>
            </a:pPr>
            <a:r>
              <a:rPr lang="ko-KR" altLang="en-US" sz="2400" kern="0" dirty="0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▪ </a:t>
            </a:r>
            <a:r>
              <a:rPr lang="ko-KR" altLang="en-US" sz="2400" kern="0" dirty="0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전염성 </a:t>
            </a:r>
            <a:r>
              <a:rPr lang="ko-KR" altLang="en-US" sz="2400" kern="0" dirty="0" err="1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질환자와</a:t>
            </a:r>
            <a:r>
              <a:rPr lang="ko-KR" altLang="en-US" sz="2400" kern="0" dirty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kern="0" dirty="0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보균자</a:t>
            </a:r>
            <a:endParaRPr lang="en-US" altLang="ko-KR" sz="2400" kern="0" dirty="0" smtClean="0">
              <a:solidFill>
                <a:srgbClr val="33333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fontAlgn="base">
              <a:lnSpc>
                <a:spcPct val="120000"/>
              </a:lnSpc>
            </a:pPr>
            <a:r>
              <a:rPr lang="en-US" altLang="ko-KR" sz="2400" kern="0" dirty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kern="0" dirty="0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▪ </a:t>
            </a:r>
            <a:r>
              <a:rPr lang="ko-KR" altLang="en-US" sz="2400" kern="0" dirty="0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심신이 </a:t>
            </a:r>
            <a:r>
              <a:rPr lang="ko-KR" altLang="en-US" sz="2400" kern="0" dirty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단체생활에 부적격하다고 판단되는 </a:t>
            </a:r>
            <a:r>
              <a:rPr lang="ko-KR" altLang="en-US" sz="2400" kern="0" dirty="0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자</a:t>
            </a:r>
            <a:endParaRPr lang="en-US" altLang="ko-KR" sz="2400" kern="0" dirty="0" smtClean="0">
              <a:solidFill>
                <a:srgbClr val="33333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fontAlgn="base">
              <a:lnSpc>
                <a:spcPct val="120000"/>
              </a:lnSpc>
            </a:pPr>
            <a:r>
              <a:rPr lang="ko-KR" altLang="en-US" sz="2400" kern="0" dirty="0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▪ </a:t>
            </a:r>
            <a:r>
              <a:rPr lang="ko-KR" altLang="en-US" sz="2400" kern="0" dirty="0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인적사항</a:t>
            </a:r>
            <a:r>
              <a:rPr lang="en-US" altLang="ko-KR" sz="2400" kern="0" dirty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400" kern="0" dirty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 </a:t>
            </a:r>
            <a:r>
              <a:rPr lang="ko-KR" altLang="en-US" sz="2400" kern="0" dirty="0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신상</a:t>
            </a:r>
            <a:r>
              <a:rPr lang="en-US" altLang="ko-KR" sz="2400" kern="0" dirty="0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kern="0" dirty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주소 등</a:t>
            </a:r>
            <a:r>
              <a:rPr lang="en-US" altLang="ko-KR" sz="2400" kern="0" dirty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2400" kern="0" dirty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을 허위로 기재한 </a:t>
            </a:r>
            <a:r>
              <a:rPr lang="ko-KR" altLang="en-US" sz="2400" kern="0" dirty="0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자</a:t>
            </a:r>
            <a:endParaRPr lang="en-US" altLang="ko-KR" sz="2400" kern="0" dirty="0" smtClean="0">
              <a:solidFill>
                <a:srgbClr val="33333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fontAlgn="base">
              <a:lnSpc>
                <a:spcPct val="120000"/>
              </a:lnSpc>
            </a:pPr>
            <a:r>
              <a:rPr lang="ko-KR" altLang="en-US" sz="2400" kern="0" dirty="0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</a:t>
            </a:r>
            <a:r>
              <a:rPr lang="ko-KR" altLang="en-US" sz="2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▪ </a:t>
            </a:r>
            <a:r>
              <a:rPr lang="ko-KR" altLang="en-US" sz="2400" kern="0" dirty="0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기타의 </a:t>
            </a:r>
            <a:r>
              <a:rPr lang="ko-KR" altLang="en-US" sz="2400" kern="0" dirty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사유로 </a:t>
            </a:r>
            <a:r>
              <a:rPr lang="ko-KR" altLang="en-US" sz="2400" kern="0" dirty="0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부적합하다고 </a:t>
            </a:r>
            <a:r>
              <a:rPr lang="ko-KR" altLang="en-US" sz="2400" kern="0" dirty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인정하는 자</a:t>
            </a:r>
            <a:endParaRPr lang="ko-KR" altLang="en-US" sz="2400" kern="0" spc="0" dirty="0">
              <a:solidFill>
                <a:srgbClr val="000000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923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16463" y="62380"/>
            <a:ext cx="514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>
                <a:latin typeface="HY견고딕" panose="02030600000101010101" pitchFamily="18" charset="-127"/>
                <a:ea typeface="HY견고딕" panose="02030600000101010101" pitchFamily="18" charset="-127"/>
              </a:rPr>
              <a:t>학사학위 과정 이수방식</a:t>
            </a: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09956754-DA75-4388-91B7-71C8B034D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703230"/>
              </p:ext>
            </p:extLst>
          </p:nvPr>
        </p:nvGraphicFramePr>
        <p:xfrm>
          <a:off x="776536" y="1844824"/>
          <a:ext cx="8621208" cy="3928113"/>
        </p:xfrm>
        <a:graphic>
          <a:graphicData uri="http://schemas.openxmlformats.org/drawingml/2006/table">
            <a:tbl>
              <a:tblPr/>
              <a:tblGrid>
                <a:gridCol w="2232248">
                  <a:extLst>
                    <a:ext uri="{9D8B030D-6E8A-4147-A177-3AD203B41FA5}">
                      <a16:colId xmlns:a16="http://schemas.microsoft.com/office/drawing/2014/main" val="1169045104"/>
                    </a:ext>
                  </a:extLst>
                </a:gridCol>
                <a:gridCol w="6388960">
                  <a:extLst>
                    <a:ext uri="{9D8B030D-6E8A-4147-A177-3AD203B41FA5}">
                      <a16:colId xmlns:a16="http://schemas.microsoft.com/office/drawing/2014/main" val="3555169952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5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HY헤드라인M" panose="02030600000101010101" pitchFamily="18" charset="-127"/>
                          <a:cs typeface="+mn-cs"/>
                        </a:rPr>
                        <a:t>공동학위과정</a:t>
                      </a:r>
                      <a:endParaRPr lang="ko-KR" altLang="en-US" sz="2000" kern="0" spc="-50" dirty="0">
                        <a:solidFill>
                          <a:srgbClr val="000000"/>
                        </a:solidFill>
                        <a:effectLst/>
                        <a:latin typeface="+mn-lt"/>
                        <a:ea typeface="HY헤드라인M" panose="02030600000101010101" pitchFamily="18" charset="-127"/>
                        <a:cs typeface="+mn-cs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타 대학과 협약에 의해 공동으로 교육과정을</a:t>
                      </a:r>
                      <a:endParaRPr lang="en-US" altLang="ko-KR" sz="20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marL="360363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운영하는 제도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(UST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와의 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STB </a:t>
                      </a:r>
                      <a:r>
                        <a:rPr lang="ko-KR" altLang="en-US" sz="20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공동학위과정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35139"/>
                  </a:ext>
                </a:extLst>
              </a:tr>
              <a:tr h="1301559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헤드라인M" panose="02030600000101010101" pitchFamily="18" charset="-127"/>
                          <a:cs typeface="+mn-cs"/>
                        </a:rPr>
                        <a:t>전공심화과정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학과에서 개설된 단일전공을 이수하는 제도 </a:t>
                      </a:r>
                      <a:endParaRPr lang="en-US" altLang="ko-KR" sz="20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marL="360363" marR="0" indent="0" algn="l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신학전공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7331684"/>
                  </a:ext>
                </a:extLst>
              </a:tr>
              <a:tr h="1330410"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헤드라인M" panose="02030600000101010101" pitchFamily="18" charset="-127"/>
                          <a:cs typeface="+mn-cs"/>
                        </a:rPr>
                        <a:t>복수전공과정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타 학과의 전공과정을 이수하여 재학 중</a:t>
                      </a:r>
                      <a:endParaRPr lang="en-US" altLang="ko-KR" sz="20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marL="360363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개 이상의 학위를 취득하는 제도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426805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D8FCE522-1EA2-47B3-B681-51083770C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893" y="170084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829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16462" y="62380"/>
            <a:ext cx="6852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기숙사 입사 신청 일정</a:t>
            </a:r>
            <a:endParaRPr lang="ko-KR" altLang="en-US" sz="2800" spc="-15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8FCE522-1EA2-47B3-B681-51083770C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528" y="1707616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2B4A6F8-0273-4533-B17F-35CCCED1A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971" y="1397569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6B79245-6A06-41BB-B447-D745DFA9E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51" y="5495516"/>
            <a:ext cx="38879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85844B7-1D3B-489D-A00C-7195F3F96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971" y="5150301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5203B925-3FCA-4636-8C65-4289DBEF7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100" y="3398838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D9B5F591-B362-4CC1-8298-134BEB014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347345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FD8383DE-741A-4977-90F9-5653F91EB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25019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560766" y="1391707"/>
            <a:ext cx="13727032" cy="1328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283546" y="1280668"/>
            <a:ext cx="9277966" cy="437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20000"/>
              </a:lnSpc>
            </a:pPr>
            <a:r>
              <a:rPr lang="ko-KR" altLang="en-US" sz="2400" kern="0" dirty="0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  <a:r>
              <a:rPr lang="ko-KR" altLang="en-US" sz="2400" dirty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▪ </a:t>
            </a:r>
            <a:r>
              <a:rPr lang="ko-KR" altLang="en-US" sz="2400" dirty="0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신청서 접수 </a:t>
            </a:r>
            <a:r>
              <a:rPr lang="en-US" altLang="ko-KR" sz="2400" dirty="0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2024. 11. 29</a:t>
            </a:r>
            <a:r>
              <a:rPr lang="ko-KR" altLang="en-US" sz="2400" dirty="0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까지</a:t>
            </a:r>
            <a:r>
              <a:rPr lang="en-US" altLang="ko-KR" sz="2400" dirty="0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신학대학 </a:t>
            </a:r>
            <a:r>
              <a:rPr lang="ko-KR" altLang="en-US" sz="2400" dirty="0" err="1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교학팀</a:t>
            </a:r>
            <a:endParaRPr lang="en-US" altLang="ko-KR" sz="2400" dirty="0" smtClean="0">
              <a:solidFill>
                <a:srgbClr val="33333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fontAlgn="base">
              <a:lnSpc>
                <a:spcPct val="120000"/>
              </a:lnSpc>
            </a:pPr>
            <a:r>
              <a:rPr lang="en-US" altLang="ko-KR" sz="2400" dirty="0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</a:t>
            </a:r>
            <a:r>
              <a:rPr lang="en-US" altLang="ko-KR" sz="2400" dirty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* </a:t>
            </a:r>
            <a:r>
              <a:rPr lang="ko-KR" altLang="en-US" sz="2400" dirty="0" err="1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신청시</a:t>
            </a:r>
            <a:r>
              <a:rPr lang="ko-KR" altLang="en-US" sz="2400" dirty="0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주소는 주민등록상의 주소 기록</a:t>
            </a:r>
            <a:endParaRPr lang="en-US" altLang="ko-KR" sz="2400" dirty="0" smtClean="0">
              <a:solidFill>
                <a:srgbClr val="33333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fontAlgn="base">
              <a:lnSpc>
                <a:spcPct val="120000"/>
              </a:lnSpc>
            </a:pPr>
            <a:r>
              <a:rPr lang="en-US" altLang="ko-KR" sz="2400" kern="0" dirty="0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kern="0" dirty="0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  <a:endParaRPr lang="en-US" altLang="ko-KR" sz="2400" kern="0" dirty="0" smtClean="0">
              <a:solidFill>
                <a:srgbClr val="33333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fontAlgn="base">
              <a:lnSpc>
                <a:spcPct val="120000"/>
              </a:lnSpc>
            </a:pPr>
            <a:r>
              <a:rPr lang="en-US" altLang="ko-KR" sz="2400" kern="0" dirty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kern="0" dirty="0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▪ </a:t>
            </a:r>
            <a:r>
              <a:rPr lang="ko-KR" altLang="en-US" sz="2400" dirty="0" err="1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트리니티</a:t>
            </a:r>
            <a:r>
              <a:rPr lang="ko-KR" altLang="en-US" sz="2400" dirty="0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&lt;</a:t>
            </a:r>
            <a:r>
              <a:rPr lang="ko-KR" altLang="en-US" sz="2400" dirty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복수전공 학번 </a:t>
            </a:r>
            <a:r>
              <a:rPr lang="ko-KR" altLang="en-US" sz="2400" dirty="0" err="1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대표권한</a:t>
            </a:r>
            <a:r>
              <a:rPr lang="en-US" altLang="ko-KR" sz="2400" dirty="0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&gt;</a:t>
            </a:r>
            <a:r>
              <a:rPr lang="ko-KR" altLang="en-US" sz="2400" dirty="0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로그인</a:t>
            </a:r>
            <a:endParaRPr lang="en-US" altLang="ko-KR" sz="2400" dirty="0" smtClean="0">
              <a:solidFill>
                <a:srgbClr val="33333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fontAlgn="base">
              <a:lnSpc>
                <a:spcPct val="120000"/>
              </a:lnSpc>
            </a:pPr>
            <a:r>
              <a:rPr lang="en-US" altLang="ko-KR" sz="2400" dirty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r>
              <a:rPr lang="ko-KR" altLang="en-US" sz="2400" dirty="0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⇨ </a:t>
            </a:r>
            <a:r>
              <a:rPr lang="ko-KR" altLang="en-US" sz="2400" dirty="0" err="1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학사정보</a:t>
            </a:r>
            <a:r>
              <a:rPr lang="ko-KR" altLang="en-US" sz="2400" dirty="0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⇨</a:t>
            </a:r>
            <a:r>
              <a:rPr lang="en-US" altLang="ko-KR" sz="2400" dirty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복지</a:t>
            </a:r>
            <a:r>
              <a:rPr lang="en-US" altLang="ko-KR" sz="2400" dirty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400" dirty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기숙사</a:t>
            </a:r>
            <a:r>
              <a:rPr lang="en-US" altLang="ko-KR" sz="2400" dirty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endParaRPr lang="en-US" altLang="ko-KR" sz="2400" dirty="0" smtClean="0">
              <a:solidFill>
                <a:srgbClr val="33333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fontAlgn="base">
              <a:lnSpc>
                <a:spcPct val="120000"/>
              </a:lnSpc>
            </a:pPr>
            <a:r>
              <a:rPr lang="en-US" altLang="ko-KR" sz="2400" dirty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- </a:t>
            </a:r>
            <a:r>
              <a:rPr lang="ko-KR" altLang="en-US" sz="2400" dirty="0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합격 확인</a:t>
            </a:r>
            <a:r>
              <a:rPr lang="en-US" altLang="ko-KR" sz="2400" dirty="0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 err="1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등록고지서</a:t>
            </a:r>
            <a:r>
              <a:rPr lang="ko-KR" altLang="en-US" sz="2400" dirty="0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출력</a:t>
            </a:r>
            <a:r>
              <a:rPr lang="ko-KR" altLang="en-US" sz="2400" kern="0" dirty="0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en-US" altLang="ko-KR" sz="2400" kern="0" dirty="0" smtClean="0">
              <a:solidFill>
                <a:srgbClr val="33333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fontAlgn="base">
              <a:lnSpc>
                <a:spcPct val="120000"/>
              </a:lnSpc>
            </a:pPr>
            <a:r>
              <a:rPr lang="en-US" altLang="ko-KR" sz="2400" kern="0" dirty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kern="0" dirty="0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- </a:t>
            </a:r>
            <a:r>
              <a:rPr lang="ko-KR" altLang="en-US" sz="2400" kern="0" dirty="0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기간 추후 확정 </a:t>
            </a:r>
            <a:endParaRPr lang="en-US" altLang="ko-KR" sz="2400" dirty="0" smtClean="0">
              <a:solidFill>
                <a:srgbClr val="33333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fontAlgn="base">
              <a:lnSpc>
                <a:spcPct val="120000"/>
              </a:lnSpc>
            </a:pPr>
            <a:r>
              <a:rPr lang="en-US" altLang="ko-KR" sz="2400" kern="0" dirty="0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  <a:endParaRPr lang="en-US" altLang="ko-KR" sz="2400" dirty="0">
              <a:solidFill>
                <a:srgbClr val="33333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fontAlgn="base">
              <a:lnSpc>
                <a:spcPct val="120000"/>
              </a:lnSpc>
            </a:pPr>
            <a:r>
              <a:rPr lang="en-US" altLang="ko-KR" sz="2000" dirty="0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* </a:t>
            </a:r>
            <a:r>
              <a:rPr lang="ko-KR" altLang="en-US" sz="2000" dirty="0" err="1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등록기간내</a:t>
            </a:r>
            <a:r>
              <a:rPr lang="ko-KR" altLang="en-US" sz="2000" dirty="0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기숙사비 </a:t>
            </a:r>
            <a:r>
              <a:rPr lang="ko-KR" altLang="en-US" sz="2000" dirty="0" err="1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미납시</a:t>
            </a:r>
            <a:r>
              <a:rPr lang="ko-KR" altLang="en-US" sz="2000" dirty="0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선발 취소</a:t>
            </a:r>
            <a:r>
              <a:rPr lang="en-US" altLang="ko-KR" sz="2000" dirty="0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000" dirty="0" err="1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다음순번</a:t>
            </a:r>
            <a:r>
              <a:rPr lang="ko-KR" altLang="en-US" sz="2000" dirty="0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대기자 </a:t>
            </a:r>
            <a:r>
              <a:rPr lang="ko-KR" altLang="en-US" sz="2000" dirty="0" err="1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입사권</a:t>
            </a:r>
            <a:r>
              <a:rPr lang="ko-KR" altLang="en-US" sz="2000" dirty="0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부여</a:t>
            </a:r>
            <a:endParaRPr lang="en-US" altLang="ko-KR" sz="2000" dirty="0" smtClean="0">
              <a:solidFill>
                <a:srgbClr val="33333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fontAlgn="base">
              <a:lnSpc>
                <a:spcPct val="120000"/>
              </a:lnSpc>
            </a:pPr>
            <a:r>
              <a:rPr lang="en-US" altLang="ko-KR" sz="2000" dirty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000" dirty="0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* </a:t>
            </a:r>
            <a:r>
              <a:rPr lang="ko-KR" altLang="en-US" sz="2000" dirty="0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입사 </a:t>
            </a:r>
            <a:r>
              <a:rPr lang="ko-KR" altLang="en-US" sz="2000" dirty="0" err="1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취소시</a:t>
            </a:r>
            <a:r>
              <a:rPr lang="ko-KR" altLang="en-US" sz="2000" dirty="0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반드시 </a:t>
            </a:r>
            <a:r>
              <a:rPr lang="ko-KR" altLang="en-US" sz="2000" dirty="0" err="1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사전연락</a:t>
            </a:r>
            <a:endParaRPr lang="ko-KR" altLang="en-US" sz="2000" dirty="0">
              <a:solidFill>
                <a:srgbClr val="33333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9204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16463" y="62380"/>
            <a:ext cx="514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입사 시 준비사항</a:t>
            </a:r>
            <a:endParaRPr lang="ko-KR" altLang="en-US" sz="2800" spc="-15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8FCE522-1EA2-47B3-B681-51083770C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528" y="1707616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2B4A6F8-0273-4533-B17F-35CCCED1A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971" y="1397569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6B79245-6A06-41BB-B447-D745DFA9E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951" y="5495516"/>
            <a:ext cx="38879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85844B7-1D3B-489D-A00C-7195F3F96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971" y="5150301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5203B925-3FCA-4636-8C65-4289DBEF7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100" y="3398838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D9B5F591-B362-4CC1-8298-134BEB014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347345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FD8383DE-741A-4977-90F9-5653F91EBC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1576" y="2510031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681644" y="1389800"/>
            <a:ext cx="13727032" cy="1328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2217236" y="1717871"/>
            <a:ext cx="54504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ko-KR" altLang="en-US" sz="2400" dirty="0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▪ </a:t>
            </a:r>
            <a:r>
              <a:rPr lang="ko-KR" altLang="en-US" sz="2400" dirty="0" err="1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입사일자</a:t>
            </a:r>
            <a:r>
              <a:rPr lang="ko-KR" altLang="en-US" sz="2400" dirty="0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2025. 2. 25(</a:t>
            </a:r>
            <a:r>
              <a:rPr lang="ko-KR" altLang="en-US" sz="2400" dirty="0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토</a:t>
            </a:r>
            <a:r>
              <a:rPr lang="en-US" altLang="ko-KR" sz="2400" dirty="0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2400" dirty="0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400" dirty="0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예정</a:t>
            </a:r>
            <a:r>
              <a:rPr lang="en-US" altLang="ko-KR" sz="2400" dirty="0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</a:p>
          <a:p>
            <a:pPr algn="just" fontAlgn="base">
              <a:lnSpc>
                <a:spcPct val="150000"/>
              </a:lnSpc>
            </a:pPr>
            <a:endParaRPr lang="en-US" altLang="ko-KR" sz="2400" dirty="0" smtClean="0">
              <a:solidFill>
                <a:srgbClr val="33333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fontAlgn="base">
              <a:lnSpc>
                <a:spcPct val="150000"/>
              </a:lnSpc>
            </a:pPr>
            <a:r>
              <a:rPr lang="ko-KR" altLang="en-US" sz="2400" dirty="0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▪ 신분증</a:t>
            </a:r>
            <a:r>
              <a:rPr lang="en-US" altLang="ko-KR" sz="2400" dirty="0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400" dirty="0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또는 학생증</a:t>
            </a:r>
            <a:r>
              <a:rPr lang="en-US" altLang="ko-KR" sz="2400" dirty="0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en-US" altLang="ko-KR" sz="2400" dirty="0">
              <a:solidFill>
                <a:srgbClr val="33333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fontAlgn="base">
              <a:lnSpc>
                <a:spcPct val="150000"/>
              </a:lnSpc>
            </a:pPr>
            <a:endParaRPr lang="en-US" altLang="ko-KR" sz="2400" dirty="0" smtClean="0">
              <a:solidFill>
                <a:srgbClr val="333333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fontAlgn="base">
              <a:lnSpc>
                <a:spcPct val="150000"/>
              </a:lnSpc>
            </a:pPr>
            <a:r>
              <a:rPr lang="ko-KR" altLang="en-US" sz="2400" dirty="0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▪ </a:t>
            </a:r>
            <a:r>
              <a:rPr lang="ko-KR" altLang="en-US" sz="2400" dirty="0" err="1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결핵진단</a:t>
            </a:r>
            <a:r>
              <a:rPr lang="ko-KR" altLang="en-US" sz="2400" dirty="0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err="1" smtClean="0">
                <a:solidFill>
                  <a:srgbClr val="333333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결과서</a:t>
            </a:r>
            <a:endParaRPr lang="ko-KR" altLang="en-US" sz="2400" kern="0" spc="0" dirty="0">
              <a:solidFill>
                <a:srgbClr val="333333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241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09시 20분 05초 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620688"/>
            <a:ext cx="5601533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>
          <a:xfrm>
            <a:off x="992560" y="1844744"/>
            <a:ext cx="7920000" cy="230433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lIns="0" tIns="0" rIns="0" bIns="0" anchor="ctr"/>
          <a:lstStyle/>
          <a:p>
            <a:pPr algn="ctr" latinLnBrk="0">
              <a:lnSpc>
                <a:spcPts val="7400"/>
              </a:lnSpc>
              <a:spcAft>
                <a:spcPts val="300"/>
              </a:spcAft>
            </a:pPr>
            <a:r>
              <a:rPr lang="ko-KR" altLang="en-US" sz="6000" spc="-25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HY견고딕" panose="02030600000101010101" pitchFamily="18" charset="-127"/>
                <a:ea typeface="HY견고딕" panose="02030600000101010101" pitchFamily="18" charset="-127"/>
              </a:rPr>
              <a:t>감사합니다</a:t>
            </a:r>
            <a:endParaRPr lang="en-US" altLang="ko-KR" sz="6000" spc="-25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0" y="-2266"/>
            <a:ext cx="9906000" cy="6858000"/>
            <a:chOff x="779075" y="1107504"/>
            <a:chExt cx="9144000" cy="6858000"/>
          </a:xfrm>
        </p:grpSpPr>
        <p:sp>
          <p:nvSpPr>
            <p:cNvPr id="8" name="직사각형 7"/>
            <p:cNvSpPr/>
            <p:nvPr/>
          </p:nvSpPr>
          <p:spPr>
            <a:xfrm>
              <a:off x="779075" y="1107504"/>
              <a:ext cx="6999655" cy="6926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9344694" y="1476697"/>
              <a:ext cx="578381" cy="5436071"/>
            </a:xfrm>
            <a:prstGeom prst="rect">
              <a:avLst/>
            </a:prstGeom>
            <a:solidFill>
              <a:srgbClr val="333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7778731" y="1107504"/>
              <a:ext cx="2144344" cy="692696"/>
            </a:xfrm>
            <a:prstGeom prst="rect">
              <a:avLst/>
            </a:prstGeom>
            <a:solidFill>
              <a:srgbClr val="333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9344694" y="7227956"/>
              <a:ext cx="578381" cy="21602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9344694" y="7749480"/>
              <a:ext cx="578381" cy="21602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992560" y="5085184"/>
            <a:ext cx="7920000" cy="114150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lIns="0" tIns="0" rIns="0" bIns="0" anchor="ctr"/>
          <a:lstStyle/>
          <a:p>
            <a:pPr algn="ctr" latinLnBrk="0">
              <a:spcAft>
                <a:spcPts val="300"/>
              </a:spcAft>
            </a:pPr>
            <a:endParaRPr lang="en-US" altLang="ko-KR" sz="3200" spc="-150" dirty="0">
              <a:gradFill>
                <a:gsLst>
                  <a:gs pos="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069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16463" y="62380"/>
            <a:ext cx="514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>
                <a:latin typeface="HY견고딕" panose="02030600000101010101" pitchFamily="18" charset="-127"/>
                <a:ea typeface="HY견고딕" panose="02030600000101010101" pitchFamily="18" charset="-127"/>
              </a:rPr>
              <a:t>학사학위 교육과정 신청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8FCE522-1EA2-47B3-B681-51083770C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893" y="170084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6783143A-3974-449C-8328-FD55ADD261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0845"/>
              </p:ext>
            </p:extLst>
          </p:nvPr>
        </p:nvGraphicFramePr>
        <p:xfrm>
          <a:off x="776536" y="2588693"/>
          <a:ext cx="8266939" cy="2513575"/>
        </p:xfrm>
        <a:graphic>
          <a:graphicData uri="http://schemas.openxmlformats.org/drawingml/2006/table">
            <a:tbl>
              <a:tblPr/>
              <a:tblGrid>
                <a:gridCol w="1344940">
                  <a:extLst>
                    <a:ext uri="{9D8B030D-6E8A-4147-A177-3AD203B41FA5}">
                      <a16:colId xmlns:a16="http://schemas.microsoft.com/office/drawing/2014/main" val="2398797605"/>
                    </a:ext>
                  </a:extLst>
                </a:gridCol>
                <a:gridCol w="1344940">
                  <a:extLst>
                    <a:ext uri="{9D8B030D-6E8A-4147-A177-3AD203B41FA5}">
                      <a16:colId xmlns:a16="http://schemas.microsoft.com/office/drawing/2014/main" val="690384271"/>
                    </a:ext>
                  </a:extLst>
                </a:gridCol>
                <a:gridCol w="1344940">
                  <a:extLst>
                    <a:ext uri="{9D8B030D-6E8A-4147-A177-3AD203B41FA5}">
                      <a16:colId xmlns:a16="http://schemas.microsoft.com/office/drawing/2014/main" val="2338044067"/>
                    </a:ext>
                  </a:extLst>
                </a:gridCol>
                <a:gridCol w="1344940">
                  <a:extLst>
                    <a:ext uri="{9D8B030D-6E8A-4147-A177-3AD203B41FA5}">
                      <a16:colId xmlns:a16="http://schemas.microsoft.com/office/drawing/2014/main" val="1350520517"/>
                    </a:ext>
                  </a:extLst>
                </a:gridCol>
                <a:gridCol w="1344940">
                  <a:extLst>
                    <a:ext uri="{9D8B030D-6E8A-4147-A177-3AD203B41FA5}">
                      <a16:colId xmlns:a16="http://schemas.microsoft.com/office/drawing/2014/main" val="2182817280"/>
                    </a:ext>
                  </a:extLst>
                </a:gridCol>
                <a:gridCol w="1542239">
                  <a:extLst>
                    <a:ext uri="{9D8B030D-6E8A-4147-A177-3AD203B41FA5}">
                      <a16:colId xmlns:a16="http://schemas.microsoft.com/office/drawing/2014/main" val="2758167040"/>
                    </a:ext>
                  </a:extLst>
                </a:gridCol>
              </a:tblGrid>
              <a:tr h="391952">
                <a:tc rowSpan="2" gridSpan="2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소속구분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STB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과정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BA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과정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412350"/>
                  </a:ext>
                </a:extLst>
              </a:tr>
              <a:tr h="391952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공동학위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복수전공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전공심화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복수전공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6325207"/>
                  </a:ext>
                </a:extLst>
              </a:tr>
              <a:tr h="437819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5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성직지망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교 구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○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kern="0" spc="-5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kern="0" spc="-5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kern="0" spc="-5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913481"/>
                  </a:ext>
                </a:extLst>
              </a:tr>
              <a:tr h="41831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수도자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○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kern="0" spc="-5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kern="0" spc="-5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kern="0" spc="-5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296059"/>
                  </a:ext>
                </a:extLst>
              </a:tr>
              <a:tr h="418315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수도자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○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kern="0" spc="-5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○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○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○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4244423"/>
                  </a:ext>
                </a:extLst>
              </a:tr>
              <a:tr h="418315"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일반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○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kern="0" spc="-5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○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5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○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○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453051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9CA92A3-B835-4365-9BCC-3B2437A6D5CF}"/>
              </a:ext>
            </a:extLst>
          </p:cNvPr>
          <p:cNvSpPr txBox="1"/>
          <p:nvPr/>
        </p:nvSpPr>
        <p:spPr>
          <a:xfrm>
            <a:off x="703893" y="841489"/>
            <a:ext cx="90010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ko-KR" altLang="en-US" b="1" dirty="0" smtClean="0"/>
              <a:t>⌾ </a:t>
            </a:r>
            <a:r>
              <a:rPr lang="ko-KR" altLang="en-US" sz="2200" kern="0" spc="0" dirty="0" smtClean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신청 </a:t>
            </a:r>
            <a:r>
              <a:rPr lang="en-US" altLang="ko-KR" sz="2200" kern="0" spc="0" dirty="0" smtClean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: 1</a:t>
            </a:r>
            <a:r>
              <a:rPr lang="ko-KR" altLang="en-US" sz="2200" kern="0" spc="0" dirty="0" smtClean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학년 말 </a:t>
            </a:r>
            <a:r>
              <a:rPr lang="ko-KR" altLang="en-US" sz="2200" kern="0" spc="0" dirty="0" err="1" smtClean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일괄신청</a:t>
            </a:r>
            <a:endParaRPr lang="en-US" altLang="ko-KR" sz="2200" kern="0" spc="0" dirty="0" smtClean="0">
              <a:solidFill>
                <a:srgbClr val="000000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fontAlgn="base">
              <a:lnSpc>
                <a:spcPct val="150000"/>
              </a:lnSpc>
            </a:pPr>
            <a:r>
              <a:rPr lang="ko-KR" altLang="en-US" b="1" dirty="0" smtClean="0"/>
              <a:t>⌾ </a:t>
            </a:r>
            <a:r>
              <a:rPr lang="ko-KR" altLang="en-US" sz="2200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변경 </a:t>
            </a:r>
            <a:r>
              <a:rPr lang="en-US" altLang="ko-KR" sz="2200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4</a:t>
            </a:r>
            <a:r>
              <a:rPr lang="ko-KR" altLang="en-US" sz="2200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학년 </a:t>
            </a:r>
            <a:r>
              <a:rPr lang="en-US" altLang="ko-KR" sz="2200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2200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학기 종료 직전까지 변경 가능</a:t>
            </a:r>
            <a:endParaRPr lang="en-US" altLang="ko-KR" sz="2200" kern="0" spc="0" dirty="0" smtClean="0">
              <a:solidFill>
                <a:srgbClr val="000000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fontAlgn="base">
              <a:lnSpc>
                <a:spcPct val="150000"/>
              </a:lnSpc>
            </a:pPr>
            <a:r>
              <a:rPr lang="ko-KR" altLang="en-US" b="1" dirty="0" smtClean="0"/>
              <a:t>⌾ </a:t>
            </a:r>
            <a:r>
              <a:rPr lang="ko-KR" altLang="en-US" sz="2200" kern="0" spc="0" dirty="0" smtClean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제출 </a:t>
            </a:r>
            <a:r>
              <a:rPr lang="en-US" altLang="ko-KR" sz="2200" kern="0" spc="0" dirty="0" smtClean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: 2024.11.29(</a:t>
            </a:r>
            <a:r>
              <a:rPr lang="ko-KR" altLang="en-US" sz="2200" kern="0" spc="0" dirty="0" smtClean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금</a:t>
            </a:r>
            <a:r>
              <a:rPr lang="en-US" altLang="ko-KR" sz="2200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2200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까지</a:t>
            </a:r>
            <a:endParaRPr lang="ko-KR" altLang="en-US" sz="2200" kern="0" spc="0" dirty="0">
              <a:solidFill>
                <a:srgbClr val="FF0000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CA92A3-B835-4365-9BCC-3B2437A6D5CF}"/>
              </a:ext>
            </a:extLst>
          </p:cNvPr>
          <p:cNvSpPr txBox="1"/>
          <p:nvPr/>
        </p:nvSpPr>
        <p:spPr>
          <a:xfrm>
            <a:off x="776536" y="5085184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indent="-3429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교구 또는 수도회 소속 성직지망자는 </a:t>
            </a:r>
            <a:r>
              <a:rPr lang="en-US" altLang="ko-KR" sz="2000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STB </a:t>
            </a:r>
            <a:r>
              <a:rPr lang="ko-KR" altLang="en-US" sz="2000" kern="0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공동학위과정만</a:t>
            </a:r>
            <a:r>
              <a:rPr lang="ko-KR" altLang="en-US" sz="2000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신청 가능</a:t>
            </a:r>
            <a:endParaRPr lang="en-US" altLang="ko-KR" sz="2000" kern="0" dirty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342900" marR="0" indent="-3429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en-US" sz="2000" kern="0" spc="0" dirty="0" err="1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성직지망이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 아닌 수도회 소속 </a:t>
            </a:r>
            <a:r>
              <a:rPr lang="ko-KR" altLang="en-US" sz="2000" kern="0" spc="0" dirty="0" smtClean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학생 및 </a:t>
            </a: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일반 학생은 전 과정 신청 </a:t>
            </a:r>
            <a:r>
              <a:rPr lang="ko-KR" altLang="en-US" sz="2000" kern="0" spc="0" dirty="0" smtClean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가능</a:t>
            </a:r>
            <a:endParaRPr lang="en-US" altLang="ko-KR" sz="2000" kern="0" spc="0" dirty="0">
              <a:solidFill>
                <a:srgbClr val="000000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036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16463" y="62380"/>
            <a:ext cx="514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>
                <a:latin typeface="HY견고딕" panose="02030600000101010101" pitchFamily="18" charset="-127"/>
                <a:ea typeface="HY견고딕" panose="02030600000101010101" pitchFamily="18" charset="-127"/>
              </a:rPr>
              <a:t>신학과 졸업학점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8FCE522-1EA2-47B3-B681-51083770C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893" y="170084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2B4A6F8-0273-4533-B17F-35CCCED1A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8" y="3101975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CCACEA67-BF96-4D8B-B64A-CECDF104FF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693948"/>
              </p:ext>
            </p:extLst>
          </p:nvPr>
        </p:nvGraphicFramePr>
        <p:xfrm>
          <a:off x="703893" y="1342213"/>
          <a:ext cx="8496944" cy="4823091"/>
        </p:xfrm>
        <a:graphic>
          <a:graphicData uri="http://schemas.openxmlformats.org/drawingml/2006/table">
            <a:tbl>
              <a:tblPr/>
              <a:tblGrid>
                <a:gridCol w="1080120">
                  <a:extLst>
                    <a:ext uri="{9D8B030D-6E8A-4147-A177-3AD203B41FA5}">
                      <a16:colId xmlns:a16="http://schemas.microsoft.com/office/drawing/2014/main" val="4053832769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34103274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49421725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780582618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6269351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44170592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892386530"/>
                    </a:ext>
                  </a:extLst>
                </a:gridCol>
              </a:tblGrid>
              <a:tr h="431628">
                <a:tc gridSpan="2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헤드라인M" panose="02030600000101010101" pitchFamily="18" charset="-127"/>
                          <a:cs typeface="+mn-cs"/>
                        </a:rPr>
                        <a:t>교육과정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헤드라인M" panose="02030600000101010101" pitchFamily="18" charset="-127"/>
                          <a:cs typeface="+mn-cs"/>
                        </a:rPr>
                        <a:t>대상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헤드라인M" panose="02030600000101010101" pitchFamily="18" charset="-127"/>
                          <a:cs typeface="+mn-cs"/>
                        </a:rPr>
                        <a:t>교육연한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헤드라인M" panose="02030600000101010101" pitchFamily="18" charset="-127"/>
                          <a:cs typeface="+mn-cs"/>
                        </a:rPr>
                        <a:t>졸업학점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헤드라인M" panose="02030600000101010101" pitchFamily="18" charset="-127"/>
                          <a:cs typeface="+mn-cs"/>
                        </a:rPr>
                        <a:t>종합시험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헤드라인M" panose="02030600000101010101" pitchFamily="18" charset="-127"/>
                          <a:cs typeface="+mn-cs"/>
                        </a:rPr>
                        <a:t>졸업논문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011665"/>
                  </a:ext>
                </a:extLst>
              </a:tr>
              <a:tr h="911762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S.T.B</a:t>
                      </a:r>
                      <a:endParaRPr lang="en-US" sz="24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신학</a:t>
                      </a:r>
                      <a:endParaRPr lang="en-US" altLang="ko-KR" sz="2000" kern="0" spc="-5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공동학위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전체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5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5</a:t>
                      </a:r>
                      <a:r>
                        <a:rPr lang="ko-KR" altLang="en-US" sz="2000" kern="0" spc="-5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년</a:t>
                      </a: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180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학점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○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○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1001801"/>
                  </a:ext>
                </a:extLst>
              </a:tr>
              <a:tr h="1217519"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0" spc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복수전공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수도자 및 </a:t>
                      </a:r>
                      <a:endParaRPr lang="en-US" altLang="ko-KR" sz="20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일반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5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년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180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학점</a:t>
                      </a:r>
                      <a:endParaRPr lang="en-US" altLang="ko-KR" sz="20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+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복수전공학점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○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○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5600291"/>
                  </a:ext>
                </a:extLst>
              </a:tr>
              <a:tr h="906757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BA</a:t>
                      </a:r>
                      <a:endParaRPr lang="en-US" sz="24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신학</a:t>
                      </a:r>
                      <a:endParaRPr lang="en-US" altLang="ko-KR" sz="2000" kern="0" spc="-5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전공심화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수도자 및 일반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4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년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130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학점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5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-</a:t>
                      </a:r>
                      <a:endParaRPr lang="en-US" sz="2000" kern="0" spc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5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○</a:t>
                      </a: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3231130"/>
                  </a:ext>
                </a:extLst>
              </a:tr>
              <a:tr h="13554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신학</a:t>
                      </a:r>
                      <a:endParaRPr lang="en-US" altLang="ko-KR" sz="2000" kern="0" spc="-5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복수전공</a:t>
                      </a: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수도자 및 일반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4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년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130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학점</a:t>
                      </a:r>
                      <a:endParaRPr lang="en-US" altLang="ko-KR" sz="2000" kern="0" spc="-5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</a:t>
                      </a:r>
                      <a:r>
                        <a:rPr lang="ko-KR" altLang="en-US" sz="18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복수전공학점 포함</a:t>
                      </a:r>
                      <a:r>
                        <a:rPr lang="en-US" altLang="ko-KR" sz="18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-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신학논문 및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제</a:t>
                      </a:r>
                      <a:r>
                        <a:rPr lang="en-US" altLang="ko-KR" sz="1400" kern="0" spc="-10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</a:t>
                      </a: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전공 졸업요건 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0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충족 포함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8219067"/>
                  </a:ext>
                </a:extLst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1784647" y="2708921"/>
            <a:ext cx="7413841" cy="34563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284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16463" y="62380"/>
            <a:ext cx="514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>
                <a:latin typeface="HY견고딕" panose="02030600000101010101" pitchFamily="18" charset="-127"/>
                <a:ea typeface="HY견고딕" panose="02030600000101010101" pitchFamily="18" charset="-127"/>
              </a:rPr>
              <a:t>과정별 이수학점 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2B4A6F8-0273-4533-B17F-35CCCED1A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8" y="3101975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6B79245-6A06-41BB-B447-D745DFA9E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3297238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92497" y="1484498"/>
            <a:ext cx="10795776" cy="75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71791" y="1460652"/>
            <a:ext cx="10139512" cy="5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72172" y="145311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493711" y="1562894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438047" y="1465097"/>
            <a:ext cx="10663143" cy="580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B19ABC-F1F7-4C49-ABA5-76755458733C}"/>
              </a:ext>
            </a:extLst>
          </p:cNvPr>
          <p:cNvSpPr txBox="1"/>
          <p:nvPr/>
        </p:nvSpPr>
        <p:spPr>
          <a:xfrm>
            <a:off x="438047" y="5414776"/>
            <a:ext cx="9139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 fontAlgn="base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※STB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과정의 복수전공 신청자는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180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학점 외에 제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전공 </a:t>
            </a:r>
            <a:r>
              <a:rPr lang="en-US" altLang="ko-KR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42</a:t>
            </a:r>
            <a:r>
              <a:rPr lang="ko-KR" altLang="en-US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학점을 추가 이수하여야 </a:t>
            </a:r>
            <a:r>
              <a:rPr lang="ko-KR" altLang="en-US" kern="0" spc="0" dirty="0" smtClean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함</a:t>
            </a:r>
            <a:endParaRPr lang="en-US" altLang="ko-KR" kern="0" spc="0" dirty="0" smtClean="0">
              <a:solidFill>
                <a:srgbClr val="000000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fontAlgn="base"/>
            <a:r>
              <a:rPr lang="en-US" altLang="ko-KR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※STB</a:t>
            </a:r>
            <a:r>
              <a:rPr lang="ko-KR" altLang="en-US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과정 졸업논문</a:t>
            </a:r>
            <a:r>
              <a:rPr lang="en-US" altLang="ko-KR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종합시험 학점 포함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544912" y="1317824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93850" y="1595438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176213"/>
              </p:ext>
            </p:extLst>
          </p:nvPr>
        </p:nvGraphicFramePr>
        <p:xfrm>
          <a:off x="479803" y="1192264"/>
          <a:ext cx="8915397" cy="3829000"/>
        </p:xfrm>
        <a:graphic>
          <a:graphicData uri="http://schemas.openxmlformats.org/drawingml/2006/table">
            <a:tbl>
              <a:tblPr/>
              <a:tblGrid>
                <a:gridCol w="1693458">
                  <a:extLst>
                    <a:ext uri="{9D8B030D-6E8A-4147-A177-3AD203B41FA5}">
                      <a16:colId xmlns:a16="http://schemas.microsoft.com/office/drawing/2014/main" val="4078542355"/>
                    </a:ext>
                  </a:extLst>
                </a:gridCol>
                <a:gridCol w="776272">
                  <a:extLst>
                    <a:ext uri="{9D8B030D-6E8A-4147-A177-3AD203B41FA5}">
                      <a16:colId xmlns:a16="http://schemas.microsoft.com/office/drawing/2014/main" val="1727577308"/>
                    </a:ext>
                  </a:extLst>
                </a:gridCol>
                <a:gridCol w="776272">
                  <a:extLst>
                    <a:ext uri="{9D8B030D-6E8A-4147-A177-3AD203B41FA5}">
                      <a16:colId xmlns:a16="http://schemas.microsoft.com/office/drawing/2014/main" val="350208478"/>
                    </a:ext>
                  </a:extLst>
                </a:gridCol>
                <a:gridCol w="742086">
                  <a:extLst>
                    <a:ext uri="{9D8B030D-6E8A-4147-A177-3AD203B41FA5}">
                      <a16:colId xmlns:a16="http://schemas.microsoft.com/office/drawing/2014/main" val="3110097413"/>
                    </a:ext>
                  </a:extLst>
                </a:gridCol>
                <a:gridCol w="776272">
                  <a:extLst>
                    <a:ext uri="{9D8B030D-6E8A-4147-A177-3AD203B41FA5}">
                      <a16:colId xmlns:a16="http://schemas.microsoft.com/office/drawing/2014/main" val="695832233"/>
                    </a:ext>
                  </a:extLst>
                </a:gridCol>
                <a:gridCol w="776272">
                  <a:extLst>
                    <a:ext uri="{9D8B030D-6E8A-4147-A177-3AD203B41FA5}">
                      <a16:colId xmlns:a16="http://schemas.microsoft.com/office/drawing/2014/main" val="3929218032"/>
                    </a:ext>
                  </a:extLst>
                </a:gridCol>
                <a:gridCol w="776272">
                  <a:extLst>
                    <a:ext uri="{9D8B030D-6E8A-4147-A177-3AD203B41FA5}">
                      <a16:colId xmlns:a16="http://schemas.microsoft.com/office/drawing/2014/main" val="3110109687"/>
                    </a:ext>
                  </a:extLst>
                </a:gridCol>
                <a:gridCol w="776272">
                  <a:extLst>
                    <a:ext uri="{9D8B030D-6E8A-4147-A177-3AD203B41FA5}">
                      <a16:colId xmlns:a16="http://schemas.microsoft.com/office/drawing/2014/main" val="3171522290"/>
                    </a:ext>
                  </a:extLst>
                </a:gridCol>
                <a:gridCol w="776272">
                  <a:extLst>
                    <a:ext uri="{9D8B030D-6E8A-4147-A177-3AD203B41FA5}">
                      <a16:colId xmlns:a16="http://schemas.microsoft.com/office/drawing/2014/main" val="3887984962"/>
                    </a:ext>
                  </a:extLst>
                </a:gridCol>
                <a:gridCol w="1045949">
                  <a:extLst>
                    <a:ext uri="{9D8B030D-6E8A-4147-A177-3AD203B41FA5}">
                      <a16:colId xmlns:a16="http://schemas.microsoft.com/office/drawing/2014/main" val="2849081455"/>
                    </a:ext>
                  </a:extLst>
                </a:gridCol>
              </a:tblGrid>
              <a:tr h="829040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900" b="1" kern="0" spc="-5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과정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5763" marR="85763" marT="42881" marB="4288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900" b="1" kern="0" spc="-5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</a:t>
                      </a:r>
                      <a:r>
                        <a:rPr lang="ko-KR" altLang="en-US" sz="1900" b="1" kern="0" spc="-5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학년 공통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5763" marR="85763" marT="42881" marB="4288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900" b="1" kern="0" spc="-5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</a:t>
                      </a:r>
                      <a:r>
                        <a:rPr lang="ko-KR" altLang="en-US" sz="1900" b="1" kern="0" spc="-5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학년 이상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5763" marR="85763" marT="42881" marB="4288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900" b="1" kern="0" spc="-5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복수전공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5763" marR="85763" marT="42881" marB="4288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941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900" kern="0" spc="-5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졸업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900" kern="0" spc="-5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학점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5763" marR="85763" marT="42881" marB="42881" anchor="ctr">
                    <a:lnL w="35941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941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941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738950"/>
                  </a:ext>
                </a:extLst>
              </a:tr>
              <a:tr h="9310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900" kern="0" spc="-5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전공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900" kern="0" spc="-5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기초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5763" marR="85763" marT="42881" marB="4288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900" kern="0" spc="-5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교양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900" kern="0" spc="-5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필수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5763" marR="85763" marT="42881" marB="4288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900" kern="0" spc="-5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전공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900" kern="0" spc="-5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필수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5763" marR="85763" marT="42881" marB="4288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900" kern="0" spc="-5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교양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900" kern="0" spc="-5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필수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5763" marR="85763" marT="42881" marB="4288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900" kern="0" spc="-5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전공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900" kern="0" spc="-5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선택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5763" marR="85763" marT="42881" marB="4288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900" kern="0" spc="-5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교양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900" kern="0" spc="-5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선택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5763" marR="85763" marT="42881" marB="4288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900" kern="0" spc="-5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자유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900" kern="0" spc="-5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선택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5763" marR="85763" marT="42881" marB="4288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900" kern="0" spc="-5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제</a:t>
                      </a:r>
                      <a:r>
                        <a:rPr lang="en-US" altLang="ko-KR" sz="1900" kern="0" spc="-5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900" kern="0" spc="-5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전공</a:t>
                      </a: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5763" marR="85763" marT="42881" marB="4288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941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943029"/>
                  </a:ext>
                </a:extLst>
              </a:tr>
              <a:tr h="50969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0" spc="-5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STB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5763" marR="85763" marT="42881" marB="4288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0" spc="-5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26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5763" marR="85763" marT="42881" marB="4288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0" spc="-5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9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5763" marR="85763" marT="42881" marB="4288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0" spc="-5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125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5763" marR="85763" marT="42881" marB="4288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0" spc="-5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10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5763" marR="85763" marT="42881" marB="4288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0" spc="-5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5763" marR="85763" marT="42881" marB="4288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0" spc="-5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4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5763" marR="85763" marT="42881" marB="4288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5763" marR="85763" marT="42881" marB="4288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5763" marR="85763" marT="42881" marB="4288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941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0" spc="-5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180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5763" marR="85763" marT="42881" marB="42881" anchor="ctr">
                    <a:lnL w="35941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941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908588"/>
                  </a:ext>
                </a:extLst>
              </a:tr>
              <a:tr h="53589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STB·</a:t>
                      </a:r>
                      <a:r>
                        <a:rPr lang="ko-KR" altLang="en-US" sz="17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복수전공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5763" marR="85763" marT="42881" marB="4288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0" spc="-5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26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5763" marR="85763" marT="42881" marB="4288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0" spc="-5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9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5763" marR="85763" marT="42881" marB="4288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0" spc="-5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125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5763" marR="85763" marT="42881" marB="4288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0" spc="-5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10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5763" marR="85763" marT="42881" marB="4288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0" spc="-5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5763" marR="85763" marT="42881" marB="4288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0" spc="-5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4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5763" marR="85763" marT="42881" marB="4288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5763" marR="85763" marT="42881" marB="4288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0" spc="-5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42~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5763" marR="85763" marT="42881" marB="4288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941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0" spc="-5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222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5763" marR="85763" marT="42881" marB="42881" anchor="ctr">
                    <a:lnL w="35941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941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871755"/>
                  </a:ext>
                </a:extLst>
              </a:tr>
              <a:tr h="49516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700" kern="0" spc="-5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BA·</a:t>
                      </a:r>
                      <a:r>
                        <a:rPr lang="ko-KR" altLang="en-US" sz="1700" kern="0" spc="-5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전공심화</a:t>
                      </a:r>
                      <a:endParaRPr lang="en-US" sz="17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5763" marR="85763" marT="42881" marB="4288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0" spc="-5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26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5763" marR="85763" marT="42881" marB="4288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0" spc="-5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9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5763" marR="85763" marT="42881" marB="4288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5763" marR="85763" marT="42881" marB="4288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5763" marR="85763" marT="42881" marB="4288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0" spc="-50">
                          <a:solidFill>
                            <a:srgbClr val="FF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72 ~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5763" marR="85763" marT="42881" marB="4288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5763" marR="85763" marT="42881" marB="4288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0" spc="-5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0 ~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5763" marR="85763" marT="42881" marB="4288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5763" marR="85763" marT="42881" marB="4288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941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0" spc="-5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130 ~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5763" marR="85763" marT="42881" marB="42881" anchor="ctr">
                    <a:lnL w="35941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941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2427909"/>
                  </a:ext>
                </a:extLst>
              </a:tr>
              <a:tr h="51862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700" kern="0" spc="-5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BA·</a:t>
                      </a:r>
                      <a:r>
                        <a:rPr lang="ko-KR" altLang="en-US" sz="1700" kern="0" spc="-5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복수전공</a:t>
                      </a:r>
                      <a:endParaRPr lang="ko-KR" altLang="en-US" sz="17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5763" marR="85763" marT="42881" marB="4288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0" spc="-5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26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5763" marR="85763" marT="42881" marB="4288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0" spc="-5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9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5763" marR="85763" marT="42881" marB="4288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5763" marR="85763" marT="42881" marB="4288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5763" marR="85763" marT="42881" marB="4288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0" spc="-50">
                          <a:solidFill>
                            <a:srgbClr val="FF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45 ~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5763" marR="85763" marT="42881" marB="4288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5763" marR="85763" marT="42881" marB="4288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0" spc="-5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0 ~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5763" marR="85763" marT="42881" marB="4288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0" spc="-5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42 ~</a:t>
                      </a:r>
                      <a:endParaRPr lang="en-US" sz="9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5763" marR="85763" marT="42881" marB="42881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941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130 ~</a:t>
                      </a:r>
                      <a:endParaRPr lang="en-US" sz="9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85763" marR="85763" marT="42881" marB="42881" anchor="ctr">
                    <a:lnL w="35941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941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941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645408"/>
                  </a:ext>
                </a:extLst>
              </a:tr>
            </a:tbl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79802" y="1193033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167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16463" y="62380"/>
            <a:ext cx="514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>
                <a:latin typeface="HY견고딕" panose="02030600000101010101" pitchFamily="18" charset="-127"/>
                <a:ea typeface="HY견고딕" panose="02030600000101010101" pitchFamily="18" charset="-127"/>
              </a:rPr>
              <a:t>학년별 교과목 이수방법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2B4A6F8-0273-4533-B17F-35CCCED1A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88" y="3101975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6B79245-6A06-41BB-B447-D745DFA9E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3297238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4EB5CEB0-9870-4900-9311-FC25E6FB4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913927"/>
              </p:ext>
            </p:extLst>
          </p:nvPr>
        </p:nvGraphicFramePr>
        <p:xfrm>
          <a:off x="398423" y="1301774"/>
          <a:ext cx="8915399" cy="3600401"/>
        </p:xfrm>
        <a:graphic>
          <a:graphicData uri="http://schemas.openxmlformats.org/drawingml/2006/table">
            <a:tbl>
              <a:tblPr/>
              <a:tblGrid>
                <a:gridCol w="857489">
                  <a:extLst>
                    <a:ext uri="{9D8B030D-6E8A-4147-A177-3AD203B41FA5}">
                      <a16:colId xmlns:a16="http://schemas.microsoft.com/office/drawing/2014/main" val="1293608258"/>
                    </a:ext>
                  </a:extLst>
                </a:gridCol>
                <a:gridCol w="1780482">
                  <a:extLst>
                    <a:ext uri="{9D8B030D-6E8A-4147-A177-3AD203B41FA5}">
                      <a16:colId xmlns:a16="http://schemas.microsoft.com/office/drawing/2014/main" val="2721473700"/>
                    </a:ext>
                  </a:extLst>
                </a:gridCol>
                <a:gridCol w="6277428">
                  <a:extLst>
                    <a:ext uri="{9D8B030D-6E8A-4147-A177-3AD203B41FA5}">
                      <a16:colId xmlns:a16="http://schemas.microsoft.com/office/drawing/2014/main" val="1647072148"/>
                    </a:ext>
                  </a:extLst>
                </a:gridCol>
              </a:tblGrid>
              <a:tr h="1292140">
                <a:tc gridSpan="2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1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학년 </a:t>
                      </a:r>
                    </a:p>
                  </a:txBody>
                  <a:tcPr marL="62806" marR="62806" marT="17364" marB="173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∙ 과정구분 없이 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&lt;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교양필수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&gt;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및 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&lt;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전공기초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&gt;        </a:t>
                      </a:r>
                    </a:p>
                    <a:p>
                      <a:pPr marL="12700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공통 이수</a:t>
                      </a:r>
                    </a:p>
                  </a:txBody>
                  <a:tcPr marL="62806" marR="62806" marT="17364" marB="173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7229576"/>
                  </a:ext>
                </a:extLst>
              </a:tr>
              <a:tr h="614827">
                <a:tc rowSpan="2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2~5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학년</a:t>
                      </a:r>
                    </a:p>
                  </a:txBody>
                  <a:tcPr marL="62806" marR="62806" marT="17364" marB="173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STB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과정</a:t>
                      </a:r>
                    </a:p>
                  </a:txBody>
                  <a:tcPr marL="62806" marR="62806" marT="17364" marB="173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∙ </a:t>
                      </a:r>
                      <a:r>
                        <a:rPr lang="ko-KR" altLang="en-US" sz="2400" kern="0" spc="0" dirty="0">
                          <a:solidFill>
                            <a:srgbClr val="FF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학년별 교과과정에 따라 이수</a:t>
                      </a:r>
                    </a:p>
                  </a:txBody>
                  <a:tcPr marL="62806" marR="62806" marT="17364" marB="173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5215744"/>
                  </a:ext>
                </a:extLst>
              </a:tr>
              <a:tr h="169343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BA</a:t>
                      </a:r>
                      <a:r>
                        <a:rPr lang="ko-KR" altLang="en-US" sz="20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과정 </a:t>
                      </a:r>
                    </a:p>
                  </a:txBody>
                  <a:tcPr marL="62806" marR="62806" marT="17364" marB="173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∙ </a:t>
                      </a:r>
                      <a:r>
                        <a:rPr lang="ko-KR" altLang="en-US" sz="2400" kern="0" spc="-50" dirty="0">
                          <a:solidFill>
                            <a:srgbClr val="FF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학년구분 관계없이 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&lt;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전공선택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&gt; 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및 </a:t>
                      </a:r>
                      <a:endParaRPr lang="en-US" altLang="ko-KR" sz="2400" kern="0" spc="-5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marL="12700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&lt;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자유선택</a:t>
                      </a:r>
                      <a:r>
                        <a:rPr lang="en-US" altLang="ko-KR" sz="24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&gt;</a:t>
                      </a:r>
                      <a:r>
                        <a:rPr lang="ko-KR" altLang="en-US" sz="240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과목을 선택 이수</a:t>
                      </a:r>
                      <a:endParaRPr lang="ko-KR" altLang="en-US" sz="24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marL="127000" marR="0" indent="0" algn="just" fontAlgn="base" latinLnBrk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(*STB 5</a:t>
                      </a:r>
                      <a:r>
                        <a:rPr lang="ko-KR" altLang="en-US" sz="2000" b="0" kern="0" spc="-5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학년 </a:t>
                      </a:r>
                      <a:r>
                        <a:rPr lang="ko-KR" altLang="en-US" sz="2000" b="0" kern="0" spc="-5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교과목 </a:t>
                      </a:r>
                      <a:r>
                        <a:rPr lang="en-US" altLang="ko-KR" sz="2000" b="0" kern="0" spc="-5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:</a:t>
                      </a:r>
                      <a:r>
                        <a:rPr lang="ko-KR" altLang="en-US" sz="2000" b="0" kern="0" spc="-5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선수과목 이수 후 수강 가능</a:t>
                      </a:r>
                      <a:r>
                        <a:rPr lang="en-US" altLang="ko-KR" sz="2000" b="0" kern="0" spc="-50" dirty="0" smtClean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</a:t>
                      </a:r>
                      <a:endParaRPr lang="ko-KR" altLang="en-US" sz="2000" b="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2806" marR="62806" marT="17364" marB="173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3128888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385844B7-1D3B-489D-A00C-7195F3F96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3224213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내용 개체 틀 5">
            <a:extLst>
              <a:ext uri="{FF2B5EF4-FFF2-40B4-BE49-F238E27FC236}">
                <a16:creationId xmlns:a16="http://schemas.microsoft.com/office/drawing/2014/main" id="{988A8C2B-1AF9-4F15-8A3A-30C428434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699" y="5363216"/>
            <a:ext cx="9001000" cy="9199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1800" kern="0" spc="-50" dirty="0" smtClean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학점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교류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전공심화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(BA)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학생이나 복수전공 학생 모두 가톨릭대학교 </a:t>
            </a:r>
            <a:r>
              <a:rPr lang="ko-KR" altLang="en-US" sz="1800" kern="0" spc="-50" dirty="0" err="1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협정교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en-US" altLang="ko-KR" sz="1800" kern="0" spc="-50" dirty="0" smtClean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59</a:t>
            </a:r>
            <a:r>
              <a:rPr lang="ko-KR" altLang="en-US" sz="1800" kern="0" spc="-50" dirty="0" smtClean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개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와 학점교류 가능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단</a:t>
            </a:r>
            <a:r>
              <a:rPr lang="en-US" altLang="ko-KR" sz="1800" kern="0" spc="-5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800" kern="0" spc="-5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동일교과목은 제외 </a:t>
            </a:r>
            <a:endParaRPr lang="en-US" altLang="ko-KR" sz="1800" kern="0" spc="-50" dirty="0">
              <a:solidFill>
                <a:srgbClr val="000000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447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09시 20분 05초 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56612"/>
            <a:ext cx="5601533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>
          <a:xfrm>
            <a:off x="920552" y="2075321"/>
            <a:ext cx="7920000" cy="230433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lIns="0" tIns="0" rIns="0" bIns="0" anchor="ctr"/>
          <a:lstStyle/>
          <a:p>
            <a:pPr algn="ctr" latinLnBrk="0">
              <a:lnSpc>
                <a:spcPts val="7400"/>
              </a:lnSpc>
              <a:spcAft>
                <a:spcPts val="300"/>
              </a:spcAft>
            </a:pPr>
            <a:r>
              <a:rPr lang="ko-KR" altLang="en-US" sz="6000" spc="-250" dirty="0">
                <a:solidFill>
                  <a:srgbClr val="F7903B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복수전공</a:t>
            </a:r>
            <a:endParaRPr lang="en-US" altLang="ko-KR" sz="6000" spc="-250" dirty="0">
              <a:solidFill>
                <a:srgbClr val="F7903B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0" y="-2266"/>
            <a:ext cx="9906000" cy="6858000"/>
            <a:chOff x="779075" y="1107504"/>
            <a:chExt cx="9144000" cy="6858000"/>
          </a:xfrm>
        </p:grpSpPr>
        <p:sp>
          <p:nvSpPr>
            <p:cNvPr id="8" name="직사각형 7"/>
            <p:cNvSpPr/>
            <p:nvPr/>
          </p:nvSpPr>
          <p:spPr>
            <a:xfrm>
              <a:off x="779075" y="1107504"/>
              <a:ext cx="6999655" cy="6926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9344694" y="1476697"/>
              <a:ext cx="578381" cy="5436071"/>
            </a:xfrm>
            <a:prstGeom prst="rect">
              <a:avLst/>
            </a:prstGeom>
            <a:solidFill>
              <a:srgbClr val="333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7778731" y="1107504"/>
              <a:ext cx="2144344" cy="692696"/>
            </a:xfrm>
            <a:prstGeom prst="rect">
              <a:avLst/>
            </a:prstGeom>
            <a:solidFill>
              <a:srgbClr val="333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9344694" y="7227956"/>
              <a:ext cx="578381" cy="21602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9344694" y="7749480"/>
              <a:ext cx="578381" cy="21602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38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16463" y="62380"/>
            <a:ext cx="514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pc="-15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복수전공 개요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8FCE522-1EA2-47B3-B681-51083770C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893" y="170084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0566B1-93FC-4164-BB98-831049383F37}"/>
              </a:ext>
            </a:extLst>
          </p:cNvPr>
          <p:cNvSpPr txBox="1"/>
          <p:nvPr/>
        </p:nvSpPr>
        <p:spPr>
          <a:xfrm>
            <a:off x="703893" y="1052736"/>
            <a:ext cx="892962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base">
              <a:buFont typeface="Wingdings" panose="05000000000000000000" pitchFamily="2" charset="2"/>
              <a:buChar char="ü"/>
            </a:pPr>
            <a:r>
              <a:rPr lang="ko-KR" altLang="en-US" sz="20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신청대상 </a:t>
            </a:r>
            <a:r>
              <a:rPr lang="en-US" altLang="ko-KR" sz="2000" kern="0" spc="0" dirty="0">
                <a:solidFill>
                  <a:srgbClr val="00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000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수도자 및 일반 재학생 </a:t>
            </a:r>
            <a:r>
              <a:rPr lang="en-US" altLang="ko-KR" sz="2000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(*</a:t>
            </a:r>
            <a:r>
              <a:rPr lang="ko-KR" altLang="en-US" sz="2000" kern="0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성직지망자</a:t>
            </a:r>
            <a:r>
              <a:rPr lang="ko-KR" altLang="en-US" sz="2000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제외</a:t>
            </a:r>
            <a:r>
              <a:rPr lang="en-US" altLang="ko-KR" sz="2000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pPr marL="342900" indent="-342900" algn="just" fontAlgn="base">
              <a:buFont typeface="Wingdings" panose="05000000000000000000" pitchFamily="2" charset="2"/>
              <a:buChar char="ü"/>
            </a:pPr>
            <a:endParaRPr lang="en-US" altLang="ko-KR" sz="2000" kern="0" dirty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342900" marR="0" indent="-342900" algn="just" fontAlgn="base" latinLnBrk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o-KR" altLang="en-US" sz="2000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선발인원 </a:t>
            </a:r>
            <a:r>
              <a:rPr lang="en-US" altLang="ko-KR" sz="2000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000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학과</a:t>
            </a:r>
            <a:r>
              <a:rPr lang="en-US" altLang="ko-KR" sz="2000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000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전공</a:t>
            </a:r>
            <a:r>
              <a:rPr lang="en-US" altLang="ko-KR" sz="2000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ko-KR" altLang="en-US" sz="2000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정원의 </a:t>
            </a:r>
            <a:r>
              <a:rPr lang="en-US" altLang="ko-KR" sz="2000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2000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배수 이내</a:t>
            </a:r>
            <a:r>
              <a:rPr lang="en-US" altLang="ko-KR" sz="2000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000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단</a:t>
            </a:r>
            <a:r>
              <a:rPr lang="en-US" altLang="ko-KR" sz="2000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2</a:t>
            </a:r>
            <a:r>
              <a:rPr lang="ko-KR" altLang="en-US" sz="2000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배수까지는</a:t>
            </a:r>
            <a:endParaRPr lang="en-US" altLang="ko-KR" sz="2000" kern="0" dirty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fontAlgn="base"/>
            <a:r>
              <a:rPr lang="en-US" altLang="ko-KR" sz="2000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              </a:t>
            </a:r>
            <a:r>
              <a:rPr lang="ko-KR" altLang="en-US" sz="2000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소속 학부생 우선 </a:t>
            </a:r>
            <a:r>
              <a:rPr lang="ko-KR" altLang="en-US" sz="2000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선발</a:t>
            </a:r>
            <a:r>
              <a:rPr lang="en-US" altLang="ko-KR" sz="2000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000" u="sng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성심교정 학생과 동일 경쟁</a:t>
            </a:r>
            <a:endParaRPr lang="en-US" altLang="ko-KR" sz="2000" u="sng" kern="0" dirty="0" smtClean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fontAlgn="base"/>
            <a:endParaRPr lang="en-US" altLang="ko-KR" sz="2000" kern="0" dirty="0" smtClean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342900" indent="-342900" algn="just" fontAlgn="base">
              <a:buFont typeface="Wingdings" panose="05000000000000000000" pitchFamily="2" charset="2"/>
              <a:buChar char="ü"/>
            </a:pPr>
            <a:r>
              <a:rPr lang="ko-KR" altLang="en-US" sz="2000" kern="0" dirty="0" err="1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전공구분</a:t>
            </a:r>
            <a:r>
              <a:rPr lang="ko-KR" altLang="en-US" sz="2000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000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000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제</a:t>
            </a:r>
            <a:r>
              <a:rPr lang="en-US" altLang="ko-KR" sz="2000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2000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전공</a:t>
            </a:r>
            <a:r>
              <a:rPr lang="en-US" altLang="ko-KR" sz="2000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000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신학</a:t>
            </a:r>
            <a:r>
              <a:rPr lang="en-US" altLang="ko-KR" sz="2000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), </a:t>
            </a:r>
            <a:r>
              <a:rPr lang="ko-KR" altLang="en-US" sz="2000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제</a:t>
            </a:r>
            <a:r>
              <a:rPr lang="en-US" altLang="ko-KR" sz="2000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ko-KR" altLang="en-US" sz="2000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전공</a:t>
            </a:r>
            <a:r>
              <a:rPr lang="en-US" altLang="ko-KR" sz="2000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000" kern="0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복수전공명</a:t>
            </a:r>
            <a:r>
              <a:rPr lang="en-US" altLang="ko-KR" sz="2000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pPr marL="342900" indent="-342900" algn="just" fontAlgn="base">
              <a:buFont typeface="Wingdings" panose="05000000000000000000" pitchFamily="2" charset="2"/>
              <a:buChar char="ü"/>
            </a:pPr>
            <a:endParaRPr lang="en-US" altLang="ko-KR" sz="2000" kern="0" dirty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342900" indent="-342900" algn="just" fontAlgn="base">
              <a:buFont typeface="Wingdings" panose="05000000000000000000" pitchFamily="2" charset="2"/>
              <a:buChar char="ü"/>
            </a:pPr>
            <a:r>
              <a:rPr lang="ko-KR" altLang="en-US" sz="2000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학적 </a:t>
            </a:r>
            <a:r>
              <a:rPr lang="en-US" altLang="ko-KR" sz="2000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000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신학과 학적 유지  </a:t>
            </a:r>
            <a:endParaRPr lang="en-US" altLang="ko-KR" sz="2000" kern="0" dirty="0" smtClean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342900" indent="-342900" algn="just" fontAlgn="base">
              <a:buFont typeface="Wingdings" panose="05000000000000000000" pitchFamily="2" charset="2"/>
              <a:buChar char="ü"/>
            </a:pPr>
            <a:endParaRPr lang="ko-KR" altLang="en-US" sz="2000" kern="0" dirty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342900" indent="-342900" algn="just" fontAlgn="base">
              <a:buFont typeface="Wingdings" panose="05000000000000000000" pitchFamily="2" charset="2"/>
              <a:buChar char="ü"/>
            </a:pPr>
            <a:r>
              <a:rPr lang="ko-KR" altLang="en-US" sz="2000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등록금  </a:t>
            </a:r>
            <a:r>
              <a:rPr lang="en-US" altLang="ko-KR" sz="2000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sz="2000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신학과 </a:t>
            </a:r>
            <a:r>
              <a:rPr lang="ko-KR" altLang="en-US" sz="2000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납부 </a:t>
            </a:r>
            <a:r>
              <a:rPr lang="en-US" altLang="ko-KR" sz="2000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000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기숙사비 성심교정으로 납부</a:t>
            </a:r>
            <a:r>
              <a:rPr lang="en-US" altLang="ko-KR" sz="2000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pPr marL="342900" indent="-342900" algn="just" fontAlgn="base">
              <a:buFont typeface="Wingdings" panose="05000000000000000000" pitchFamily="2" charset="2"/>
              <a:buChar char="ü"/>
            </a:pPr>
            <a:endParaRPr lang="ko-KR" altLang="en-US" sz="2000" kern="0" dirty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342900" indent="-342900" algn="just" fontAlgn="base">
              <a:buFont typeface="Wingdings" panose="05000000000000000000" pitchFamily="2" charset="2"/>
              <a:buChar char="ü"/>
            </a:pPr>
            <a:r>
              <a:rPr lang="ko-KR" altLang="en-US" sz="2000" kern="0" dirty="0" err="1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종합포털</a:t>
            </a:r>
            <a:r>
              <a:rPr lang="ko-KR" altLang="en-US" sz="2000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000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정보시스템 </a:t>
            </a:r>
            <a:r>
              <a:rPr lang="en-US" altLang="ko-KR" sz="2000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</a:p>
          <a:p>
            <a:pPr algn="just" fontAlgn="base"/>
            <a:r>
              <a:rPr lang="en-US" altLang="ko-KR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</a:t>
            </a:r>
            <a:r>
              <a:rPr lang="en-US" altLang="ko-KR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* </a:t>
            </a:r>
            <a:r>
              <a:rPr lang="ko-KR" altLang="en-US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성심교정 학번 부여 </a:t>
            </a:r>
            <a:r>
              <a:rPr lang="en-US" altLang="ko-KR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 </a:t>
            </a:r>
            <a:r>
              <a:rPr lang="ko-KR" altLang="en-US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본인 학번의 </a:t>
            </a:r>
            <a:r>
              <a:rPr lang="en-US" altLang="ko-KR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번째 자리 </a:t>
            </a:r>
            <a:r>
              <a:rPr lang="en-US" altLang="ko-KR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‘0’</a:t>
            </a:r>
            <a:r>
              <a:rPr lang="ko-KR" altLang="en-US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으로 변환</a:t>
            </a:r>
            <a:endParaRPr lang="en-US" altLang="ko-KR" kern="0" dirty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fontAlgn="base"/>
            <a:r>
              <a:rPr lang="en-US" altLang="ko-KR" sz="1400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      </a:t>
            </a:r>
            <a:r>
              <a:rPr lang="en-US" altLang="ko-KR" sz="1400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1400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신학과 </a:t>
            </a:r>
            <a:r>
              <a:rPr lang="en-US" altLang="ko-KR" sz="1400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202411070 </a:t>
            </a:r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⇨ 성심교정 복수전공 </a:t>
            </a: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2024</a:t>
            </a:r>
            <a:r>
              <a:rPr lang="en-US" altLang="ko-KR" sz="140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0</a:t>
            </a:r>
            <a:r>
              <a:rPr lang="en-US" altLang="ko-KR" sz="14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1070</a:t>
            </a:r>
            <a:endParaRPr lang="en-US" altLang="ko-KR" sz="1400" kern="0" dirty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fontAlgn="base"/>
            <a:r>
              <a:rPr lang="ko-KR" altLang="en-US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</a:t>
            </a:r>
            <a:r>
              <a:rPr lang="en-US" altLang="ko-KR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* </a:t>
            </a:r>
            <a:r>
              <a:rPr lang="ko-KR" altLang="en-US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수강신청</a:t>
            </a:r>
            <a:r>
              <a:rPr lang="en-US" altLang="ko-KR" kern="0" dirty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kern="0" dirty="0" err="1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기숙사신청</a:t>
            </a:r>
            <a:r>
              <a:rPr lang="en-US" altLang="ko-KR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도서관 이용 </a:t>
            </a:r>
            <a:endParaRPr lang="en-US" altLang="ko-KR" kern="0" dirty="0" smtClean="0">
              <a:solidFill>
                <a:srgbClr val="0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fontAlgn="base"/>
            <a:r>
              <a:rPr lang="en-US" altLang="ko-KR" kern="0" dirty="0" smtClean="0">
                <a:solidFill>
                  <a:srgbClr val="0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* </a:t>
            </a:r>
            <a:r>
              <a:rPr lang="ko-KR" altLang="en-US" kern="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취업지원시스템</a:t>
            </a:r>
            <a:r>
              <a:rPr lang="en-US" altLang="ko-KR" kern="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: </a:t>
            </a:r>
            <a:r>
              <a:rPr lang="ko-KR" altLang="en-US" kern="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신학과 학번으로 이용 가능</a:t>
            </a:r>
            <a:endParaRPr lang="en-US" altLang="ko-KR" kern="0" dirty="0" smtClean="0">
              <a:solidFill>
                <a:srgbClr val="FF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 fontAlgn="base"/>
            <a:r>
              <a:rPr lang="en-US" altLang="ko-KR" kern="0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941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4964</TotalTime>
  <Words>1606</Words>
  <Application>Microsoft Office PowerPoint</Application>
  <PresentationFormat>A4 용지(210x297mm)</PresentationFormat>
  <Paragraphs>368</Paragraphs>
  <Slides>32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40" baseType="lpstr">
      <vt:lpstr>HY견고딕</vt:lpstr>
      <vt:lpstr>맑은 고딕</vt:lpstr>
      <vt:lpstr>Wingdings</vt:lpstr>
      <vt:lpstr>함초롬바탕</vt:lpstr>
      <vt:lpstr>HY헤드라인M</vt:lpstr>
      <vt:lpstr>Arial</vt:lpstr>
      <vt:lpstr>나눔고딕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Windows 사용자</cp:lastModifiedBy>
  <cp:revision>358</cp:revision>
  <cp:lastPrinted>2024-11-22T05:34:29Z</cp:lastPrinted>
  <dcterms:created xsi:type="dcterms:W3CDTF">2019-04-01T00:52:53Z</dcterms:created>
  <dcterms:modified xsi:type="dcterms:W3CDTF">2024-11-22T06:06:57Z</dcterms:modified>
  <cp:contentStatus/>
</cp:coreProperties>
</file>